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71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48118" autoAdjust="0"/>
  </p:normalViewPr>
  <p:slideViewPr>
    <p:cSldViewPr snapToGrid="0">
      <p:cViewPr varScale="1">
        <p:scale>
          <a:sx n="51" d="100"/>
          <a:sy n="51" d="100"/>
        </p:scale>
        <p:origin x="325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E9DC8-C589-4881-AC0C-90EEDBA72FC9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75CDAA-DDC7-4DC9-927C-C2E02885FB6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212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今回は、アブラハムとイサクという親子のお話をします。</a:t>
            </a:r>
            <a:endParaRPr kumimoji="1" lang="en-US" altLang="ja-JP" dirty="0">
              <a:ea typeface="ＭＳ Ｐゴシック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ECE732-60F9-4622-A40F-13C9F9CB0728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61284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「アブラハムよ、アブラハムよ」と神様の言葉がありました。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「わらべを手にかけてはならない。また何も彼にしてはならない。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あなたの子、あなたのひとり子さえ、わたしのために惜しまないので、あなたが神を恐れる者であることをわたしは今知った。」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それは、「本当に良くやってくれた」という神様の言葉でした。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823331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すると、角をやぶにひっかけていた一頭の雄羊がいるではありませんか。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これは、神様からもうイサクを捧げなくてもよい、その代わり雄羊を捧げよ、というメッセージでした。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60728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アブラハムとイサクは雄羊を捕らえ、神様の前に燔祭としてささげました。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みなさんも、アブラハムやイサクのように神様や、真の父母様、お父さんお母さんを信じ、愛する人として立派に成長できるように頑張りましょう！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64663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、誰よりも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神様を愛した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人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です。</a:t>
            </a:r>
          </a:p>
          <a:p>
            <a:pPr algn="just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アブラハムは、サラという奥さんがいましたが、二人には子供がいませんでした。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800" kern="10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あるとき、</a:t>
            </a:r>
            <a:r>
              <a:rPr lang="ja-JP" altLang="ja-JP" sz="1800" kern="100" dirty="0">
                <a:solidFill>
                  <a:srgbClr val="000000"/>
                </a:solidFill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神様の使いが現れ「来年の春には男の子が生まれるでしょう」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と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二人にいいました。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476591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そして、神様の約束通り、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二人の間に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一人の男の子が生まれました。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アブラハムは、その子の名前をイサクと名付けました。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26934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アブラハムはイサクを心から愛しました。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イサク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も、お父さんとお母さんのことが大好きでした。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そして、イサクは、お父さんとお母さんが毎日神様に一生けん命、お祈りをしている姿を見ていました。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イサクも自然と、神様にお祈りを捧げるようになりました。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88077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そんな、ある日、神様は、アブラハムを呼ばれました。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「アブラハムよ」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アブラハムは「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神様、私は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ここにおります」と答えました。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すると、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神様は、「あなたの愛するひとり子イサクを燔祭としてささげなさい」と言われ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たのです。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燔祭とは、動物を焼いて神様にお供えするということです。イサクをそのようにしなさいと神様がおっしゃったのです。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アブラハムはびっくりしました。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「愛する息子を羊やヤギと同じように捧げるなんて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・・・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」アブラハムはとても悩みました。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アブラハムにとって、イサクは待ちに待って生まれた大切な一人息子です。その一人息子を失うなんて、どんなにつらいことでしょうか。</a:t>
            </a:r>
          </a:p>
          <a:p>
            <a:pPr algn="just"/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 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r>
              <a:rPr lang="ja-JP" altLang="en-US" sz="18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しかし、</a:t>
            </a:r>
            <a:r>
              <a:rPr lang="ja-JP" altLang="ja-JP" sz="18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アブラハムは、今まで、神様の言葉を信じて沢山の恵みがありました。そして、イサクも神様が与えて下さった子供でした。</a:t>
            </a:r>
            <a:endParaRPr lang="en-US" altLang="ja-JP" sz="18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lang="en-US" altLang="ja-JP" sz="1800" dirty="0">
              <a:effectLst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r>
              <a:rPr lang="ja-JP" altLang="ja-JP" sz="1800" dirty="0">
                <a:effectLst/>
                <a:ea typeface="游明朝" panose="02020400000000000000" pitchFamily="18" charset="-128"/>
                <a:cs typeface="Times New Roman" panose="02020603050405020304" pitchFamily="18" charset="0"/>
              </a:rPr>
              <a:t>だからこそ、アブラハムは神様のその言葉の裏には、何かお考えがあるのではないかと思い、親としてイサクを大切に思う気持ちを越えて、神様の言葉を守ろうと決意したのです。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72401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次の日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、アブラハムとイサクは、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朝早く起きて、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神様が示された場所を目指しました。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アブラハムは、イサクにたきぎを背負わせ、手に火と刃物を持って山に登りました。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しばらくして、イサクはアブラハムに「お父さん、火とたきぎはありますが、燔祭の小羊はどこにありますか？」と聞きました。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アブラハムは、「イサクよ、神様が燔祭の小羊を備えてくださるであろう」と答えました。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アブラハムは、イサクを燔祭として供えるということを、直前までイサクに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話すことができなかったのです。</a:t>
            </a:r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8678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二人は、神様が示された場所に</a:t>
            </a:r>
            <a:r>
              <a:rPr lang="ja-JP" altLang="en-US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つきました。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アブラハムは、イサクを強く抱きしめ、涙をこらえて真剣に話しました。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「イサク、神様はお前を供えなさいと言われたんだ、、、」と。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この時イサクは、</a:t>
            </a:r>
            <a:r>
              <a:rPr lang="en-US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12</a:t>
            </a: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歳くらいだったので、お父さんの話していることを、はっきりと理解できる歳でした。</a:t>
            </a: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普通の子供だったら「死にたくない」と暴れたことでしょう。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59336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イサクは、お父さんの目を見ました。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その目は、小さい時から、自分を愛して見つめてきた、やさしい目でした。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そして、神様を信じたお父さんの目でした。お父さんの後ろには、神様がいらっしゃるということが分かりました。</a:t>
            </a:r>
            <a:endParaRPr lang="en-US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endParaRPr lang="ja-JP" altLang="ja-JP" sz="1800" kern="100" dirty="0">
              <a:effectLst/>
              <a:latin typeface="游明朝" panose="02020400000000000000" pitchFamily="18" charset="-128"/>
              <a:ea typeface="游明朝" panose="02020400000000000000" pitchFamily="18" charset="-128"/>
              <a:cs typeface="Times New Roman" panose="02020603050405020304" pitchFamily="18" charset="0"/>
            </a:endParaRPr>
          </a:p>
          <a:p>
            <a:pPr algn="just"/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お父さんを尊敬していたイサクは、お父さんの言葉に「ハイ」と答えて従いました。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5079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ja-JP" sz="1800" kern="100" dirty="0">
                <a:effectLst/>
                <a:latin typeface="游明朝" panose="02020400000000000000" pitchFamily="18" charset="-128"/>
                <a:ea typeface="游明朝" panose="02020400000000000000" pitchFamily="18" charset="-128"/>
                <a:cs typeface="Times New Roman" panose="02020603050405020304" pitchFamily="18" charset="0"/>
              </a:rPr>
              <a:t>アブラハムはイサクを縛り、たきぎの上に載せ、アブラハムが、刃物をとって、まさに愛する一人息子イサクを殺そうとしたその時、</a:t>
            </a:r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75CDAA-DDC7-4DC9-927C-C2E02885FB6A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63021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3435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3118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12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0445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6775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06375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922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2512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67307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471618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84972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55150D-EEE1-4755-ADE6-D4D63B85285E}" type="datetimeFigureOut">
              <a:rPr kumimoji="1" lang="ja-JP" altLang="en-US" smtClean="0"/>
              <a:t>2022/9/29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26BD3-97B8-42D7-842C-412A1807F9A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68717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コンテンツ プレースホルダー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effectLst/>
        </p:spPr>
      </p:pic>
      <p:sp>
        <p:nvSpPr>
          <p:cNvPr id="12" name="四角形: 角を丸くする 11">
            <a:extLst>
              <a:ext uri="{FF2B5EF4-FFF2-40B4-BE49-F238E27FC236}">
                <a16:creationId xmlns:a16="http://schemas.microsoft.com/office/drawing/2014/main" id="{B6F3949F-5389-8588-CCC9-AC6BFDFF7F5C}"/>
              </a:ext>
            </a:extLst>
          </p:cNvPr>
          <p:cNvSpPr/>
          <p:nvPr/>
        </p:nvSpPr>
        <p:spPr>
          <a:xfrm>
            <a:off x="0" y="228600"/>
            <a:ext cx="9144000" cy="5867400"/>
          </a:xfrm>
          <a:prstGeom prst="roundRect">
            <a:avLst>
              <a:gd name="adj" fmla="val 35969"/>
            </a:avLst>
          </a:prstGeom>
          <a:solidFill>
            <a:srgbClr val="FFFFFF">
              <a:alpha val="60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AF5DBB1-2D8D-724E-8D69-C17525B80C56}"/>
              </a:ext>
            </a:extLst>
          </p:cNvPr>
          <p:cNvSpPr txBox="1"/>
          <p:nvPr/>
        </p:nvSpPr>
        <p:spPr>
          <a:xfrm>
            <a:off x="179513" y="2997754"/>
            <a:ext cx="878497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66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親子の心を一つに</a:t>
            </a:r>
            <a:endParaRPr lang="en-US" altLang="ja-JP" sz="66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  <a:p>
            <a:pPr algn="ctr"/>
            <a:r>
              <a:rPr lang="en-US" altLang="ja-JP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(</a:t>
            </a:r>
            <a:r>
              <a:rPr lang="ja-JP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アブラハムとイサク）</a:t>
            </a:r>
            <a:endParaRPr lang="en-US" altLang="ja-JP" sz="6600" dirty="0">
              <a:solidFill>
                <a:schemeClr val="tx1">
                  <a:lumMod val="85000"/>
                  <a:lumOff val="15000"/>
                </a:schemeClr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5C2DCC86-8670-1C4A-B3E0-B3DAE00A9175}"/>
              </a:ext>
            </a:extLst>
          </p:cNvPr>
          <p:cNvSpPr txBox="1"/>
          <p:nvPr/>
        </p:nvSpPr>
        <p:spPr>
          <a:xfrm>
            <a:off x="1742730" y="791999"/>
            <a:ext cx="5658541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sz="6000" dirty="0">
                <a:solidFill>
                  <a:srgbClr val="006666"/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きょうのお話</a:t>
            </a:r>
            <a:endParaRPr kumimoji="1" lang="ja-JP" altLang="en-US" sz="6000" dirty="0">
              <a:solidFill>
                <a:srgbClr val="006666"/>
              </a:solidFill>
              <a:latin typeface="UD デジタル 教科書体 NK-B" panose="02020700000000000000" pitchFamily="18" charset="-128"/>
              <a:ea typeface="UD デジタル 教科書体 NK-B" panose="020207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1BB867E-7E72-A860-01D4-5E27F42AF256}"/>
              </a:ext>
            </a:extLst>
          </p:cNvPr>
          <p:cNvSpPr txBox="1"/>
          <p:nvPr/>
        </p:nvSpPr>
        <p:spPr>
          <a:xfrm>
            <a:off x="1289050" y="2599661"/>
            <a:ext cx="16700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おやこ</a:t>
            </a:r>
            <a:endParaRPr lang="ja-JP" altLang="en-US" sz="24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A5674959-067D-66AE-D7C7-836436ABFF41}"/>
              </a:ext>
            </a:extLst>
          </p:cNvPr>
          <p:cNvSpPr txBox="1"/>
          <p:nvPr/>
        </p:nvSpPr>
        <p:spPr>
          <a:xfrm>
            <a:off x="3363774" y="2599661"/>
            <a:ext cx="16700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こころ</a:t>
            </a:r>
            <a:endParaRPr lang="ja-JP" altLang="en-US" sz="24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D51557B-8E11-76B1-233F-A87F9A37D3FF}"/>
              </a:ext>
            </a:extLst>
          </p:cNvPr>
          <p:cNvSpPr txBox="1"/>
          <p:nvPr/>
        </p:nvSpPr>
        <p:spPr>
          <a:xfrm>
            <a:off x="4849674" y="2599661"/>
            <a:ext cx="167005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 panose="02020700000000000000" pitchFamily="18" charset="-128"/>
                <a:ea typeface="UD デジタル 教科書体 NK-B" panose="02020700000000000000" pitchFamily="18" charset="-128"/>
              </a:rPr>
              <a:t>ひと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2681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B575860C-EFCE-5CCB-3B1D-AC1F2EDC9DE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6219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木 が含まれている画像&#10;&#10;自動的に生成された説明">
            <a:extLst>
              <a:ext uri="{FF2B5EF4-FFF2-40B4-BE49-F238E27FC236}">
                <a16:creationId xmlns:a16="http://schemas.microsoft.com/office/drawing/2014/main" id="{2E0F3326-BE71-0A8C-9C6C-D814762042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767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部屋 が含まれている画像&#10;&#10;自動的に生成された説明">
            <a:extLst>
              <a:ext uri="{FF2B5EF4-FFF2-40B4-BE49-F238E27FC236}">
                <a16:creationId xmlns:a16="http://schemas.microsoft.com/office/drawing/2014/main" id="{4575ACF4-7137-2C70-3C66-6CEA50A4C8F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96" r="1510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053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032C5B8A-0675-CF9A-5602-C982A8BA98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345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カレンダー が含まれている画像&#10;&#10;自動的に生成された説明">
            <a:extLst>
              <a:ext uri="{FF2B5EF4-FFF2-40B4-BE49-F238E27FC236}">
                <a16:creationId xmlns:a16="http://schemas.microsoft.com/office/drawing/2014/main" id="{0D6DB352-83B4-C65E-B5A2-480D28E1F7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3491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部屋, カーテン が含まれている画像&#10;&#10;自動的に生成された説明">
            <a:extLst>
              <a:ext uri="{FF2B5EF4-FFF2-40B4-BE49-F238E27FC236}">
                <a16:creationId xmlns:a16="http://schemas.microsoft.com/office/drawing/2014/main" id="{631A3480-7711-A76B-ECAF-B9EF120B5B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4" r="6285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997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8155CCAE-F36A-CEDE-74FE-4D16A3C1F0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5" r="3714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1710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持つ, 女性, 男, 若い が含まれている画像&#10;&#10;自動的に生成された説明">
            <a:extLst>
              <a:ext uri="{FF2B5EF4-FFF2-40B4-BE49-F238E27FC236}">
                <a16:creationId xmlns:a16="http://schemas.microsoft.com/office/drawing/2014/main" id="{B62E05E9-182E-B286-13B0-38695FCBCB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43" r="16357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1282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D88A2B86-8357-E9EA-2958-280A0B8EBC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86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161A44FB-826C-ED28-BE27-88F9537989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71" r="572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732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36E24A07-C9D5-2F0F-105D-45A04A3285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647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</TotalTime>
  <Words>896</Words>
  <PresentationFormat>画面に合わせる (4:3)</PresentationFormat>
  <Paragraphs>92</Paragraphs>
  <Slides>12</Slides>
  <Notes>12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12</vt:i4>
      </vt:variant>
    </vt:vector>
  </HeadingPairs>
  <TitlesOfParts>
    <vt:vector size="19" baseType="lpstr">
      <vt:lpstr>UD デジタル 教科書体 NK-B</vt:lpstr>
      <vt:lpstr>游ゴシック</vt:lpstr>
      <vt:lpstr>游明朝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2022-07-22T02:49:33Z</dcterms:created>
  <dcterms:modified xsi:type="dcterms:W3CDTF">2022-09-29T09:58:40Z</dcterms:modified>
</cp:coreProperties>
</file>