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89" r:id="rId3"/>
    <p:sldId id="281" r:id="rId4"/>
    <p:sldId id="357" r:id="rId5"/>
    <p:sldId id="358" r:id="rId6"/>
    <p:sldId id="300" r:id="rId7"/>
    <p:sldId id="341" r:id="rId8"/>
    <p:sldId id="342" r:id="rId9"/>
    <p:sldId id="294" r:id="rId10"/>
    <p:sldId id="343" r:id="rId11"/>
    <p:sldId id="355" r:id="rId12"/>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899"/>
    <a:srgbClr val="ED8774"/>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DBA438-D380-4237-8632-96BC445C27CF}" v="1" dt="2022-09-02T04:08:11.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229" autoAdjust="0"/>
  </p:normalViewPr>
  <p:slideViewPr>
    <p:cSldViewPr>
      <p:cViewPr varScale="1">
        <p:scale>
          <a:sx n="62" d="100"/>
          <a:sy n="62" d="100"/>
        </p:scale>
        <p:origin x="1254" y="72"/>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5EDBA438-D380-4237-8632-96BC445C27CF}"/>
    <pc:docChg chg="modSld">
      <pc:chgData name="今関 光一" userId="8266be0b-1a36-42ab-b753-69ddf8221265" providerId="ADAL" clId="{5EDBA438-D380-4237-8632-96BC445C27CF}" dt="2022-09-02T04:23:39.359" v="37" actId="20577"/>
      <pc:docMkLst>
        <pc:docMk/>
      </pc:docMkLst>
      <pc:sldChg chg="modSp mod modNotesTx">
        <pc:chgData name="今関 光一" userId="8266be0b-1a36-42ab-b753-69ddf8221265" providerId="ADAL" clId="{5EDBA438-D380-4237-8632-96BC445C27CF}" dt="2022-09-02T04:10:11.832" v="36" actId="6549"/>
        <pc:sldMkLst>
          <pc:docMk/>
          <pc:sldMk cId="954391238" sldId="294"/>
        </pc:sldMkLst>
        <pc:spChg chg="mod">
          <ac:chgData name="今関 光一" userId="8266be0b-1a36-42ab-b753-69ddf8221265" providerId="ADAL" clId="{5EDBA438-D380-4237-8632-96BC445C27CF}" dt="2022-09-02T04:06:24.474" v="35" actId="20577"/>
          <ac:spMkLst>
            <pc:docMk/>
            <pc:sldMk cId="954391238" sldId="294"/>
            <ac:spMk id="5" creationId="{00000000-0000-0000-0000-000000000000}"/>
          </ac:spMkLst>
        </pc:spChg>
      </pc:sldChg>
      <pc:sldChg chg="modSp mod modNotesTx">
        <pc:chgData name="今関 光一" userId="8266be0b-1a36-42ab-b753-69ddf8221265" providerId="ADAL" clId="{5EDBA438-D380-4237-8632-96BC445C27CF}" dt="2022-09-02T02:32:16.055" v="33" actId="20577"/>
        <pc:sldMkLst>
          <pc:docMk/>
          <pc:sldMk cId="3997531483" sldId="300"/>
        </pc:sldMkLst>
        <pc:spChg chg="mod">
          <ac:chgData name="今関 光一" userId="8266be0b-1a36-42ab-b753-69ddf8221265" providerId="ADAL" clId="{5EDBA438-D380-4237-8632-96BC445C27CF}" dt="2022-09-02T02:30:04.976" v="9" actId="6549"/>
          <ac:spMkLst>
            <pc:docMk/>
            <pc:sldMk cId="3997531483" sldId="300"/>
            <ac:spMk id="5" creationId="{00000000-0000-0000-0000-000000000000}"/>
          </ac:spMkLst>
        </pc:spChg>
        <pc:spChg chg="mod">
          <ac:chgData name="今関 光一" userId="8266be0b-1a36-42ab-b753-69ddf8221265" providerId="ADAL" clId="{5EDBA438-D380-4237-8632-96BC445C27CF}" dt="2022-09-02T02:32:01.430" v="24" actId="14100"/>
          <ac:spMkLst>
            <pc:docMk/>
            <pc:sldMk cId="3997531483" sldId="300"/>
            <ac:spMk id="9" creationId="{98458BBA-FBB1-408F-B9DF-9249747B1287}"/>
          </ac:spMkLst>
        </pc:spChg>
      </pc:sldChg>
      <pc:sldChg chg="modSp mod">
        <pc:chgData name="今関 光一" userId="8266be0b-1a36-42ab-b753-69ddf8221265" providerId="ADAL" clId="{5EDBA438-D380-4237-8632-96BC445C27CF}" dt="2022-09-02T04:23:39.359" v="37" actId="20577"/>
        <pc:sldMkLst>
          <pc:docMk/>
          <pc:sldMk cId="3645448234" sldId="355"/>
        </pc:sldMkLst>
        <pc:spChg chg="mod">
          <ac:chgData name="今関 光一" userId="8266be0b-1a36-42ab-b753-69ddf8221265" providerId="ADAL" clId="{5EDBA438-D380-4237-8632-96BC445C27CF}" dt="2022-09-02T04:23:39.359" v="37" actId="20577"/>
          <ac:spMkLst>
            <pc:docMk/>
            <pc:sldMk cId="3645448234" sldId="355"/>
            <ac:spMk id="7" creationId="{796E9EC7-A04E-540A-CFA2-3D26EED9C9C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2022/9/2</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lvl="0"/>
            <a:r>
              <a:rPr lang="ja-JP" altLang="en-US" dirty="0"/>
              <a:t>皆さん、こんにちは。今日は「生きる目的」という題目で説教を致します。はじめに、聖書を拝読します。</a:t>
            </a:r>
            <a:endParaRPr lang="en-US" altLang="ja-JP" dirty="0"/>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それでは、</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君と</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君の会話を思い出してみましょう。</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君は神様の愛を中心に生き、三大祝福を成就するために生きている少年になりました。すると、こんな会話になることでしょう。</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en-US" altLang="ja-JP" sz="1800" b="0" i="0" u="none" strike="noStrike" baseline="0" dirty="0">
                <a:solidFill>
                  <a:srgbClr val="000000"/>
                </a:solidFill>
                <a:latin typeface="Century" panose="02040604050505020304" pitchFamily="18" charset="0"/>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君に尋ねました。「</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君はどうして生まれてきたの？」</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すると</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君は答えました。「神様が僕を愛しているから生まれてきたんだ」</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君はさらに</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君に尋ねました。「</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君は何を目標に生きているの？」</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君は答えました。「神様の愛を色々な人に伝えたいんだ」</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君は感動して言いました。「すごいね！</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君の人生のモットーを教えてくれる？」</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One Family under God !</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このような会話になったら、とても素晴らしいですよね。（素晴らしすぎて、少し無理があるでしょうか。）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大切なことは、私たちは神様を知っていて、神様を教えてくださる真の父母様を知っている、ということです。そして、その神様が私の親なる愛の方であり、私たちをいつも愛し幸せを願ってみ言で導いてくださってい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日々の生活の中では様々なことがあると思いますが、私たちは神様による人生を自信を持って生きていきましょう。</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最後に、真のお母様のみ言を紹介して、説教を終わります。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10</a:t>
            </a:fld>
            <a:endParaRPr lang="cs-CZ"/>
          </a:p>
        </p:txBody>
      </p:sp>
    </p:spTree>
    <p:extLst>
      <p:ext uri="{BB962C8B-B14F-4D97-AF65-F5344CB8AC3E}">
        <p14:creationId xmlns:p14="http://schemas.microsoft.com/office/powerpoint/2010/main" val="42053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天の父母様に侍り、真の父母様に実質的に侍るのです。私が皆さんに会ったきょうが、皆さんとしては真の父母に</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60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年目にしてこのように近くで会うのです。皆さんは私の息子、娘です。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このように</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60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年という時間をかけずに、これからは</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分</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秒を惜しみ、一緒に暮らして、天の父母様に侍って生きなければなりません。その生涯がどれだけ興奮して、感謝して、うれしいことなのか見せてあげる生涯を生きなければなりません。</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（天地人真の父母様主管天一国国立大学未来指導者特別集会における真のお母様のみ言、天一国</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8</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年天暦</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5</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月</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7</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日</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陽</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2020.6.27) </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孝情文和苑）</a:t>
            </a:r>
            <a:endPar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今日は、「生きる目的」という題目で説教をいたしました。以上で説教を終わります。ありがとうございました。</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9361083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神は自分のかたちに人を創造された。すなわち、神のかたちに創造し、男と女とに創造された。</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神は彼らを祝福して言われた、「生めよ、ふえよ、地に満ちよ、地を従わせよ。また海の魚と、空の鳥と、地に動くすべての生き物とを治めよ」。</a:t>
            </a:r>
          </a:p>
          <a:p>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旧約聖書</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創世記</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章</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27</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28</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節）</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 ある例え話をしましょう。</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君が電車に乗っていると、その乗客の中に、偶然友達の</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君がいることに気がつきました。</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君に話しかけました。「やあ</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君！奇遇だね！</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君はどこから電車に乗ってきたの？」</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すると</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君は答えました。「分からない」と。</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君は不思議に思って、さらに</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君に尋ねました。「分からない？じゃあどこの駅まで行くの？」</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君は答えました。「分からないんだ」</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君は驚いて聞き返しました。「ええ？乗ってきた駅も、どこの駅まで行くのかも分からないだって？じゃあ一体</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君はなんでこの電車に乗っているの？」</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分からない」</a:t>
            </a:r>
          </a:p>
          <a:p>
            <a:pPr algn="l"/>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もし、皆さんがこのような状況に出くわしたら、とても困惑しますよね。そして、その友達のことがひどく心配になることでしょう。何せ、乗って来た場所も、目的地も、そして乗っている理由も分からないのですから。</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では、この電車を人生に置き換えて、さきほどの例え話をしてみましょう。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Century" panose="02040604050505020304" pitchFamily="18" charset="0"/>
              </a:rPr>
              <a:t> </a:t>
            </a:r>
            <a:r>
              <a:rPr lang="en-US" altLang="ja-JP" sz="1800" b="0" i="0" u="none" strike="noStrike" baseline="0" dirty="0">
                <a:solidFill>
                  <a:srgbClr val="000000"/>
                </a:solidFill>
                <a:latin typeface="Century" panose="02040604050505020304" pitchFamily="18" charset="0"/>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君に尋ねました。「</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君はどうして生まれてきたの？」</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すると</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君は答えました。「分からない」</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君はさらに</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君に尋ねました。「分からない？じゃあどんな目的で生きているの？」</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君は答えました。「分からないんだ」</a:t>
            </a:r>
          </a:p>
          <a:p>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A</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君は驚いて聞き返しました。「ええ？どうして生まれてきたかも、どこに向かって生きていくのかも分からないだって？じゃあ一体</a:t>
            </a:r>
            <a:r>
              <a:rPr lang="en-US" altLang="ja-JP" sz="1800" b="0" i="0" u="none" strike="noStrike" baseline="0" dirty="0">
                <a:solidFill>
                  <a:srgbClr val="000000"/>
                </a:solidFill>
                <a:latin typeface="Century" panose="02040604050505020304" pitchFamily="18" charset="0"/>
                <a:ea typeface="ＭＳ 明朝" panose="02020609040205080304" pitchFamily="17" charset="-128"/>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君はなんで生きているの？」</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en-US" altLang="ja-JP" sz="1800" b="0" i="0" u="none" strike="noStrike" baseline="0" dirty="0">
                <a:solidFill>
                  <a:srgbClr val="000000"/>
                </a:solidFill>
                <a:latin typeface="Century" panose="02040604050505020304" pitchFamily="18" charset="0"/>
              </a:rPr>
              <a:t>B</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君は答えました。「</a:t>
            </a:r>
            <a:r>
              <a:rPr lang="en-US" altLang="ja-JP" sz="1800" b="0" i="0" u="none" strike="noStrike" baseline="0" dirty="0">
                <a:solidFill>
                  <a:srgbClr val="000000"/>
                </a:solidFill>
                <a:latin typeface="ＭＳ 明朝" panose="02020609040205080304" pitchFamily="17" charset="-128"/>
                <a:ea typeface="ＭＳ 明朝" panose="02020609040205080304" pitchFamily="17" charset="-128"/>
              </a:rPr>
              <a:t>…</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分からない」</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いかがでしょうか？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は、気がついたらこの世に生を受けていて、人生という名の電車に乗っています。しかし、どうやってその電車に乗ったのか、その電車でどこに行くのか、何のために電車に乗っているのか、分からないでいる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それが、「どこから来て、どこへ行くのか、何のために生きるのか」という、人間誰しもが直面する人生の三大疑問です。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人間はこの究極的答えを出せずに苦しんできました。</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私たちは、真の父母様が教えてくださった神様のみ言から、この答えをはっきりと知ることができます。</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真のお父様は、人生の行くべき道について、次のように教えていらっしゃいます。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2776773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生の行くべき道とはどのようなものでしょうか。神様の愛を占領することが、人生の行くべき道です。神様の愛を占領することが、人生の行くべき最高の終着点です。この道は、男性も女性もみな行かなければなりません。すべての人が行くべきなのです。</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人生の行くべき道は、無限であられる愛の神様を探すことです。</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回でも</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100</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回でも、死の峠を経てでも、死んでも絶えず探していくべき、神様の愛を探すのが人生の最高の行くべき道です。（八大教材教本</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天聖経</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』p.548</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549</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　地上生活と霊界）</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私たちは、神様の愛によって生まれ、神様の愛によって生き、神様の愛の懐に帰っていきます。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世の中では神様を信じない人もいますが、神様がおられて、神様に確かな動機と理由があって、私たち一人一人を創造されたのです。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創造された」と表現すると、人間も万物の延長のようにつくられたという印象を感じるかもしれませんが、「神様が子供である私たち人間を生んだ」というのが、より正しい表現ではないかと思います。神様と人間は親子なので、お母さんが赤ちゃんを出産する時のように、神様は人間を創造される時に、それと同じかそれ以上の投入と苦労を持って生んでくださったので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ですから、私という存在、人間という存在がいること自体が、神様の愛と投入の現れなのだと、私たちは知ることができます。神様は、皆さん一人一人を愛していらっしゃいます。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1599717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02.09.2022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私たちが生きる目的について考えるとき、神様が私たちを創造された目的がその根本になります。その神様の創造目的は何でしょうか？</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それが、冒頭拝読した、聖書の内容になります。「生めよ、ふえよ、地に満ちよ、すべての生き物を治めよ」と神様が語りかけられた言葉は、三大祝福のみ言と呼ばれます。</a:t>
            </a: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統一原理を学ぶと、個性を完成すること、家庭を完成すること、主管性を完成すること、という三大祝福について知ることができます。その部分を訓読してみましょう。</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8</a:t>
            </a:fld>
            <a:endParaRPr lang="cs-CZ"/>
          </a:p>
        </p:txBody>
      </p:sp>
    </p:spTree>
    <p:extLst>
      <p:ext uri="{BB962C8B-B14F-4D97-AF65-F5344CB8AC3E}">
        <p14:creationId xmlns:p14="http://schemas.microsoft.com/office/powerpoint/2010/main" val="1822775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02.09.2022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神はアダムとエバを創造なさったのち、生育せよ、繁殖せよ、万物世界を主管せよ（創一・</a:t>
            </a:r>
            <a:r>
              <a:rPr lang="en-US" altLang="ja-JP"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28</a:t>
            </a:r>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）と言われたのである。この三大祝福のみ言に従って、人間が神の国、すなわち天国をつくって喜ぶとき、神もそれを御覧になって、一層喜ばれるということはいうまでもない。</a:t>
            </a:r>
          </a:p>
          <a:p>
            <a:r>
              <a:rPr lang="ja-JP"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それでは、神の三大祝福は、いかにして完成されるのだろうか。それは、創造の根本基台である四位基台が成就された基盤の上でのみ成就されるのである。それゆえに、神が被造世界を創造なさった目的は、人間をはじめ、すべての被造物が、神を中心として四位基台を完成し、三大祝福のみ言を成就して、天国をつくることにより、善の目的が完成されたのを見て、喜び、楽しまれるところにあったのである。</a:t>
            </a:r>
          </a:p>
          <a:p>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原理講論</a:t>
            </a:r>
            <a:r>
              <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a:t>
            </a:r>
            <a:r>
              <a:rPr lang="zh-TW" altLang="en-US" sz="1800" b="0" i="0" u="none" strike="noStrike" baseline="0" dirty="0">
                <a:solidFill>
                  <a:srgbClr val="000000"/>
                </a:solidFill>
                <a:latin typeface="HG丸ｺﾞｼｯｸM-PRO" panose="020F0600000000000000" pitchFamily="50" charset="-128"/>
                <a:ea typeface="HG丸ｺﾞｼｯｸM-PRO" panose="020F0600000000000000" pitchFamily="50" charset="-128"/>
              </a:rPr>
              <a:t>第一章創造原理第三節創造目的）</a:t>
            </a:r>
            <a:endParaRPr lang="en-US" altLang="zh-TW" sz="1800" b="0" i="0" u="none" strike="noStrike" baseline="0" dirty="0">
              <a:solidFill>
                <a:srgbClr val="000000"/>
              </a:solidFill>
              <a:latin typeface="HG丸ｺﾞｼｯｸM-PRO" panose="020F0600000000000000" pitchFamily="50" charset="-128"/>
              <a:ea typeface="HG丸ｺﾞｼｯｸM-PRO" panose="020F0600000000000000" pitchFamily="50" charset="-128"/>
            </a:endParaRPr>
          </a:p>
          <a:p>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のように、神様が願われる立派な人になり、幸せな家庭を築き、豊かな世界を築くこと。そのように生きられれば、私たちは幸せになれるし、それを見ておられる親なる神様もこの上ない幸せを感じる。これが三大祝福であり、神様の創造目的です。</a:t>
            </a:r>
            <a:endParaRPr lang="en-US" altLang="ja-JP" sz="1800" b="0" i="0" u="none" strike="noStrike" baseline="0" dirty="0">
              <a:solidFill>
                <a:srgbClr val="000000"/>
              </a:solidFill>
              <a:latin typeface="ＭＳ 明朝" panose="02020609040205080304" pitchFamily="17" charset="-128"/>
              <a:ea typeface="ＭＳ 明朝" panose="02020609040205080304" pitchFamily="17" charset="-128"/>
            </a:endParaRPr>
          </a:p>
          <a:p>
            <a:r>
              <a:rPr lang="ja-JP" altLang="en-US" sz="1800" b="0" i="0" u="none" strike="noStrike" baseline="0">
                <a:solidFill>
                  <a:srgbClr val="000000"/>
                </a:solidFill>
                <a:latin typeface="ＭＳ 明朝" panose="02020609040205080304" pitchFamily="17" charset="-128"/>
                <a:ea typeface="ＭＳ 明朝" panose="02020609040205080304" pitchFamily="17" charset="-128"/>
              </a:rPr>
              <a:t>ですから</a:t>
            </a:r>
            <a:r>
              <a:rPr lang="ja-JP" altLang="en-US" sz="1800" b="0" i="0" u="none" strike="noStrike" baseline="0" dirty="0">
                <a:solidFill>
                  <a:srgbClr val="000000"/>
                </a:solidFill>
                <a:latin typeface="ＭＳ 明朝" panose="02020609040205080304" pitchFamily="17" charset="-128"/>
                <a:ea typeface="ＭＳ 明朝" panose="02020609040205080304" pitchFamily="17" charset="-128"/>
              </a:rPr>
              <a:t>、これから「何のために生きているの？」と質問されたら、「三大祝福をなすため」と答えるのが、神様を中心とする明快な回答になるでしょう。</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1524971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9/2/2022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9/2/2022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9/2/2022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9/2/2022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9/2/2022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9/2/2022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1219200" y="3730466"/>
            <a:ext cx="10496732" cy="2708434"/>
          </a:xfrm>
          <a:prstGeom prst="rect">
            <a:avLst/>
          </a:prstGeom>
          <a:noFill/>
        </p:spPr>
        <p:txBody>
          <a:bodyPr wrap="square" rtlCol="0" anchor="t">
            <a:spAutoFit/>
          </a:bodyPr>
          <a:lstStyle/>
          <a:p>
            <a:pPr algn="ctr"/>
            <a:r>
              <a:rPr lang="ja-JP" altLang="en-US" sz="17000" b="1" kern="0" spc="-1700" dirty="0">
                <a:solidFill>
                  <a:srgbClr val="006BA3"/>
                </a:solidFill>
                <a:latin typeface="HG創英角ｺﾞｼｯｸUB" panose="020B0A09000000000000" pitchFamily="49" charset="-128"/>
                <a:ea typeface="HG創英角ｺﾞｼｯｸUB" panose="020B0A09000000000000" pitchFamily="49" charset="-128"/>
              </a:rPr>
              <a:t>生きる</a:t>
            </a:r>
            <a:endParaRPr lang="en-US" sz="17000" b="1" dirty="0">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7010400" y="3130302"/>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目的</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CDC3D30F-54AF-3FE1-145F-025ECC1AB70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0"/>
            <a:ext cx="18288000" cy="10316994"/>
          </a:xfrm>
          <a:prstGeom prst="rect">
            <a:avLst/>
          </a:prstGeom>
        </p:spPr>
      </p:pic>
    </p:spTree>
    <p:extLst>
      <p:ext uri="{BB962C8B-B14F-4D97-AF65-F5344CB8AC3E}">
        <p14:creationId xmlns:p14="http://schemas.microsoft.com/office/powerpoint/2010/main" val="160166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205482" y="2705100"/>
            <a:ext cx="11472918" cy="565359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天の父母様に侍り、真の父母様に実質的に侍るのです。私が皆さんに会ったきょうが、皆さんとしては真の父母に </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60 </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年目にしてこのように近くで会うのです。皆さんは私の息子 、 娘です。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このように</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60 </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年という時間をかけずに、これからは </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分 </a:t>
            </a:r>
            <a:r>
              <a:rPr kumimoji="0" lang="en-US" altLang="ja-JP"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a:t>
            </a:r>
            <a:r>
              <a:rPr kumimoji="0" lang="ja-JP" altLang="en-US" sz="39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秒を惜しみ、一緒に暮らして、天の父母様に侍って生きなければなりません。その生涯がどれだけ興奮して、感謝して、うれしいことなのか見せてあげる生涯を生きなければなりません。</a:t>
            </a:r>
          </a:p>
        </p:txBody>
      </p:sp>
      <p:sp>
        <p:nvSpPr>
          <p:cNvPr id="8" name="Object 7">
            <a:extLst>
              <a:ext uri="{FF2B5EF4-FFF2-40B4-BE49-F238E27FC236}">
                <a16:creationId xmlns:a16="http://schemas.microsoft.com/office/drawing/2014/main" id="{C3AD31F2-22CE-4F66-BE9E-099042154304}"/>
              </a:ext>
            </a:extLst>
          </p:cNvPr>
          <p:cNvSpPr txBox="1"/>
          <p:nvPr/>
        </p:nvSpPr>
        <p:spPr>
          <a:xfrm>
            <a:off x="6019800" y="432511"/>
            <a:ext cx="10144348" cy="1446550"/>
          </a:xfrm>
          <a:prstGeom prst="rect">
            <a:avLst/>
          </a:prstGeom>
          <a:noFill/>
        </p:spPr>
        <p:txBody>
          <a:bodyPr wrap="square" rtlCol="0" anchor="t">
            <a:spAutoFit/>
          </a:bodyPr>
          <a:lstStyle/>
          <a:p>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a:t>
            </a:r>
            <a:r>
              <a:rPr lang="ja-JP" altLang="en-US" sz="8800" kern="0" spc="-300" dirty="0">
                <a:solidFill>
                  <a:srgbClr val="006BA3"/>
                </a:solidFill>
                <a:latin typeface="HG創英角ｺﾞｼｯｸUB" panose="020B0A09000000000000" pitchFamily="49" charset="-128"/>
                <a:ea typeface="HG創英角ｺﾞｼｯｸUB" panose="020B0A09000000000000" pitchFamily="49" charset="-128"/>
                <a:cs typeface="Black Han Sans" pitchFamily="34" charset="0"/>
              </a:rPr>
              <a:t>母</a:t>
            </a: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7" name="TextBox 8">
            <a:extLst>
              <a:ext uri="{FF2B5EF4-FFF2-40B4-BE49-F238E27FC236}">
                <a16:creationId xmlns:a16="http://schemas.microsoft.com/office/drawing/2014/main" id="{796E9EC7-A04E-540A-CFA2-3D26EED9C9CC}"/>
              </a:ext>
            </a:extLst>
          </p:cNvPr>
          <p:cNvSpPr txBox="1"/>
          <p:nvPr/>
        </p:nvSpPr>
        <p:spPr>
          <a:xfrm>
            <a:off x="5976882" y="8777270"/>
            <a:ext cx="11902612" cy="954107"/>
          </a:xfrm>
          <a:prstGeom prst="rect">
            <a:avLst/>
          </a:prstGeom>
          <a:noFill/>
        </p:spPr>
        <p:txBody>
          <a:bodyPr wrap="square">
            <a:spAutoFit/>
          </a:bodyPr>
          <a:lstStyle/>
          <a:p>
            <a:pPr algn="r"/>
            <a:r>
              <a:rPr lang="ja-JP" altLang="en-US" sz="2800" b="1" dirty="0">
                <a:ln w="3175">
                  <a:solidFill>
                    <a:schemeClr val="bg1"/>
                  </a:solidFill>
                </a:ln>
              </a:rPr>
              <a:t>（天地人真の父母様主管 天一国国立大学 未来指導者特別集会 における 真のお母様のみ言、 天一国 </a:t>
            </a:r>
            <a:r>
              <a:rPr lang="en-US" altLang="ja-JP" sz="2800" b="1" dirty="0">
                <a:ln w="3175">
                  <a:solidFill>
                    <a:schemeClr val="bg1"/>
                  </a:solidFill>
                </a:ln>
              </a:rPr>
              <a:t>8</a:t>
            </a:r>
            <a:r>
              <a:rPr lang="ja-JP" altLang="en-US" sz="2800" b="1" dirty="0">
                <a:ln w="3175">
                  <a:solidFill>
                    <a:schemeClr val="bg1"/>
                  </a:solidFill>
                </a:ln>
              </a:rPr>
              <a:t>年 天暦 </a:t>
            </a:r>
            <a:r>
              <a:rPr lang="en-US" altLang="ja-JP" sz="2800" b="1" dirty="0">
                <a:ln w="3175">
                  <a:solidFill>
                    <a:schemeClr val="bg1"/>
                  </a:solidFill>
                </a:ln>
              </a:rPr>
              <a:t>5</a:t>
            </a:r>
            <a:r>
              <a:rPr lang="ja-JP" altLang="en-US" sz="2800" b="1" dirty="0">
                <a:ln w="3175">
                  <a:solidFill>
                    <a:schemeClr val="bg1"/>
                  </a:solidFill>
                </a:ln>
              </a:rPr>
              <a:t>月 </a:t>
            </a:r>
            <a:r>
              <a:rPr lang="en-US" altLang="ja-JP" sz="2800" b="1" dirty="0">
                <a:ln w="3175">
                  <a:solidFill>
                    <a:schemeClr val="bg1"/>
                  </a:solidFill>
                </a:ln>
              </a:rPr>
              <a:t>7</a:t>
            </a:r>
            <a:r>
              <a:rPr lang="ja-JP" altLang="en-US" sz="2800" b="1" dirty="0">
                <a:ln w="3175">
                  <a:solidFill>
                    <a:schemeClr val="bg1"/>
                  </a:solidFill>
                </a:ln>
              </a:rPr>
              <a:t>日 </a:t>
            </a:r>
            <a:r>
              <a:rPr lang="en-US" altLang="ja-JP" sz="2800" b="1" dirty="0">
                <a:ln w="3175">
                  <a:solidFill>
                    <a:schemeClr val="bg1"/>
                  </a:solidFill>
                </a:ln>
              </a:rPr>
              <a:t>(</a:t>
            </a:r>
            <a:r>
              <a:rPr lang="ja-JP" altLang="en-US" sz="2800" b="1" dirty="0">
                <a:ln w="3175">
                  <a:solidFill>
                    <a:schemeClr val="bg1"/>
                  </a:solidFill>
                </a:ln>
              </a:rPr>
              <a:t>陽 </a:t>
            </a:r>
            <a:r>
              <a:rPr lang="en-US" altLang="ja-JP" sz="2800" b="1" dirty="0">
                <a:ln w="3175">
                  <a:solidFill>
                    <a:schemeClr val="bg1"/>
                  </a:solidFill>
                </a:ln>
              </a:rPr>
              <a:t>2020.6.27) </a:t>
            </a:r>
            <a:r>
              <a:rPr lang="ja-JP" altLang="en-US" sz="2800" b="1" dirty="0">
                <a:ln w="3175">
                  <a:solidFill>
                    <a:schemeClr val="bg1"/>
                  </a:solidFill>
                </a:ln>
              </a:rPr>
              <a:t>孝情文和苑）</a:t>
            </a:r>
          </a:p>
        </p:txBody>
      </p:sp>
      <p:pic>
        <p:nvPicPr>
          <p:cNvPr id="4" name="図 3" descr="結婚式の新郎新婦&#10;&#10;中程度の精度で自動的に生成された説明">
            <a:extLst>
              <a:ext uri="{FF2B5EF4-FFF2-40B4-BE49-F238E27FC236}">
                <a16:creationId xmlns:a16="http://schemas.microsoft.com/office/drawing/2014/main" id="{B51F51CF-600F-6CCE-2694-FE60C24AE5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9304" y="2206024"/>
            <a:ext cx="6494786" cy="7587343"/>
          </a:xfrm>
          <a:prstGeom prst="rect">
            <a:avLst/>
          </a:prstGeom>
          <a:effectLst>
            <a:softEdge rad="635000"/>
          </a:effectLst>
        </p:spPr>
      </p:pic>
    </p:spTree>
    <p:extLst>
      <p:ext uri="{BB962C8B-B14F-4D97-AF65-F5344CB8AC3E}">
        <p14:creationId xmlns:p14="http://schemas.microsoft.com/office/powerpoint/2010/main" val="3645448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C96D70FD-3064-3BF8-8616-08119EA4D776}"/>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rcRect/>
          <a:stretch/>
        </p:blipFill>
        <p:spPr>
          <a:xfrm>
            <a:off x="0" y="-12700"/>
            <a:ext cx="18364200" cy="10299700"/>
          </a:xfrm>
          <a:prstGeom prst="rect">
            <a:avLst/>
          </a:prstGeom>
        </p:spPr>
      </p:pic>
      <p:sp>
        <p:nvSpPr>
          <p:cNvPr id="3" name="TextBox 3"/>
          <p:cNvSpPr txBox="1"/>
          <p:nvPr/>
        </p:nvSpPr>
        <p:spPr>
          <a:xfrm>
            <a:off x="1231764" y="2247900"/>
            <a:ext cx="15900671" cy="5351721"/>
          </a:xfrm>
          <a:prstGeom prst="rect">
            <a:avLst/>
          </a:prstGeom>
        </p:spPr>
        <p:txBody>
          <a:bodyPr wrap="square" lIns="0" tIns="0" rIns="0" bIns="0" rtlCol="0" anchor="t">
            <a:spAutoFit/>
          </a:bodyPr>
          <a:lstStyle/>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神は自分のかたちに人を創造された。すなわち、神のかたちに創造し、男と女とに創造された。</a:t>
            </a:r>
          </a:p>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神は彼らを祝福して言われた、「生めよ、ふえよ、地に満ちよ、地を従わせよ。また海の魚と、空の鳥と、地に動くすべての生き物とを治めよ」。</a:t>
            </a:r>
          </a:p>
        </p:txBody>
      </p:sp>
      <p:sp>
        <p:nvSpPr>
          <p:cNvPr id="5" name="TextBox 4">
            <a:extLst>
              <a:ext uri="{FF2B5EF4-FFF2-40B4-BE49-F238E27FC236}">
                <a16:creationId xmlns:a16="http://schemas.microsoft.com/office/drawing/2014/main" id="{78E0AD1F-068F-477F-89F5-23BBD7B41BB6}"/>
              </a:ext>
            </a:extLst>
          </p:cNvPr>
          <p:cNvSpPr txBox="1"/>
          <p:nvPr/>
        </p:nvSpPr>
        <p:spPr>
          <a:xfrm>
            <a:off x="7754973" y="8745404"/>
            <a:ext cx="9377462" cy="584775"/>
          </a:xfrm>
          <a:prstGeom prst="rect">
            <a:avLst/>
          </a:prstGeom>
          <a:noFill/>
        </p:spPr>
        <p:txBody>
          <a:bodyPr wrap="square">
            <a:spAutoFit/>
          </a:bodyPr>
          <a:lstStyle/>
          <a:p>
            <a:pPr algn="r"/>
            <a:r>
              <a:rPr lang="en-US" altLang="zh-TW" sz="3200" dirty="0">
                <a:solidFill>
                  <a:schemeClr val="bg1"/>
                </a:solidFill>
              </a:rPr>
              <a:t>『</a:t>
            </a:r>
            <a:r>
              <a:rPr lang="zh-TW" altLang="en-US" sz="3200" dirty="0">
                <a:solidFill>
                  <a:schemeClr val="bg1"/>
                </a:solidFill>
              </a:rPr>
              <a:t>旧約聖書</a:t>
            </a:r>
            <a:r>
              <a:rPr lang="en-US" altLang="zh-TW" sz="3200" dirty="0">
                <a:solidFill>
                  <a:schemeClr val="bg1"/>
                </a:solidFill>
              </a:rPr>
              <a:t>』</a:t>
            </a:r>
            <a:r>
              <a:rPr lang="zh-TW" altLang="en-US" sz="3200" dirty="0">
                <a:solidFill>
                  <a:schemeClr val="bg1"/>
                </a:solidFill>
              </a:rPr>
              <a:t>創世記</a:t>
            </a:r>
            <a:r>
              <a:rPr lang="en-US" altLang="zh-TW" sz="3200" dirty="0">
                <a:solidFill>
                  <a:schemeClr val="bg1"/>
                </a:solidFill>
              </a:rPr>
              <a:t>1</a:t>
            </a:r>
            <a:r>
              <a:rPr lang="zh-TW" altLang="en-US" sz="3200" dirty="0">
                <a:solidFill>
                  <a:schemeClr val="bg1"/>
                </a:solidFill>
              </a:rPr>
              <a:t>章</a:t>
            </a:r>
            <a:r>
              <a:rPr lang="en-US" altLang="zh-TW" sz="3200" dirty="0">
                <a:solidFill>
                  <a:schemeClr val="bg1"/>
                </a:solidFill>
              </a:rPr>
              <a:t>27</a:t>
            </a:r>
            <a:r>
              <a:rPr lang="zh-TW" altLang="en-US" sz="3200" dirty="0">
                <a:solidFill>
                  <a:schemeClr val="bg1"/>
                </a:solidFill>
              </a:rPr>
              <a:t>～</a:t>
            </a:r>
            <a:r>
              <a:rPr lang="en-US" altLang="zh-TW" sz="3200" dirty="0">
                <a:solidFill>
                  <a:schemeClr val="bg1"/>
                </a:solidFill>
              </a:rPr>
              <a:t>28</a:t>
            </a:r>
            <a:r>
              <a:rPr lang="zh-TW" altLang="en-US" sz="3200" dirty="0">
                <a:solidFill>
                  <a:schemeClr val="bg1"/>
                </a:solidFill>
              </a:rPr>
              <a:t>節</a:t>
            </a:r>
            <a:endParaRPr lang="ja-JP" altLang="en-US" sz="3200" dirty="0">
              <a:solidFill>
                <a:schemeClr val="bg1"/>
              </a:solidFill>
            </a:endParaRPr>
          </a:p>
        </p:txBody>
      </p:sp>
    </p:spTree>
    <p:extLst>
      <p:ext uri="{BB962C8B-B14F-4D97-AF65-F5344CB8AC3E}">
        <p14:creationId xmlns:p14="http://schemas.microsoft.com/office/powerpoint/2010/main" val="719681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rcRect/>
          <a:stretch/>
        </p:blipFill>
        <p:spPr>
          <a:xfrm>
            <a:off x="0" y="0"/>
            <a:ext cx="18288000" cy="10286347"/>
          </a:xfrm>
          <a:prstGeom prst="rect">
            <a:avLst/>
          </a:prstGeom>
        </p:spPr>
      </p:pic>
    </p:spTree>
    <p:extLst>
      <p:ext uri="{BB962C8B-B14F-4D97-AF65-F5344CB8AC3E}">
        <p14:creationId xmlns:p14="http://schemas.microsoft.com/office/powerpoint/2010/main" val="17185212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8288000" cy="10287000"/>
          </a:xfrm>
          <a:prstGeom prst="rect">
            <a:avLst/>
          </a:prstGeom>
        </p:spPr>
      </p:pic>
    </p:spTree>
    <p:extLst>
      <p:ext uri="{BB962C8B-B14F-4D97-AF65-F5344CB8AC3E}">
        <p14:creationId xmlns:p14="http://schemas.microsoft.com/office/powerpoint/2010/main" val="3711467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
            <a:ext cx="18288000" cy="10287000"/>
          </a:xfrm>
          <a:prstGeom prst="rect">
            <a:avLst/>
          </a:prstGeom>
        </p:spPr>
      </p:pic>
      <p:sp>
        <p:nvSpPr>
          <p:cNvPr id="2" name="Object 7">
            <a:extLst>
              <a:ext uri="{FF2B5EF4-FFF2-40B4-BE49-F238E27FC236}">
                <a16:creationId xmlns:a16="http://schemas.microsoft.com/office/drawing/2014/main" id="{FDC8382A-B921-173C-AA1D-41CFB49EFB4F}"/>
              </a:ext>
            </a:extLst>
          </p:cNvPr>
          <p:cNvSpPr txBox="1"/>
          <p:nvPr/>
        </p:nvSpPr>
        <p:spPr>
          <a:xfrm>
            <a:off x="1295400" y="1936184"/>
            <a:ext cx="9220200" cy="1646605"/>
          </a:xfrm>
          <a:prstGeom prst="rect">
            <a:avLst/>
          </a:prstGeom>
          <a:noFill/>
        </p:spPr>
        <p:txBody>
          <a:bodyPr wrap="square" rtlCol="0" anchor="t">
            <a:spAutoFit/>
          </a:bodyPr>
          <a:lstStyle/>
          <a:p>
            <a:pPr algn="dist"/>
            <a:r>
              <a:rPr lang="ja-JP" altLang="en-US" sz="10100" kern="0" spc="-2300" dirty="0">
                <a:solidFill>
                  <a:srgbClr val="0E4899"/>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人生の三大疑問</a:t>
            </a:r>
            <a:endParaRPr lang="en-US" sz="1100" dirty="0">
              <a:solidFill>
                <a:srgbClr val="0E4899"/>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
        <p:nvSpPr>
          <p:cNvPr id="10" name="テキスト ボックス 9">
            <a:extLst>
              <a:ext uri="{FF2B5EF4-FFF2-40B4-BE49-F238E27FC236}">
                <a16:creationId xmlns:a16="http://schemas.microsoft.com/office/drawing/2014/main" id="{0AC9CD50-7460-A473-535E-9146A51AD136}"/>
              </a:ext>
            </a:extLst>
          </p:cNvPr>
          <p:cNvSpPr txBox="1"/>
          <p:nvPr/>
        </p:nvSpPr>
        <p:spPr>
          <a:xfrm>
            <a:off x="1295400" y="4213805"/>
            <a:ext cx="10972800" cy="3416320"/>
          </a:xfrm>
          <a:prstGeom prst="rect">
            <a:avLst/>
          </a:prstGeom>
          <a:noFill/>
        </p:spPr>
        <p:txBody>
          <a:bodyPr wrap="square" rtlCol="0">
            <a:spAutoFit/>
          </a:bodyPr>
          <a:lstStyle/>
          <a:p>
            <a:pPr marL="1143000" indent="-1143000">
              <a:buFont typeface="Arial" panose="020B0604020202020204" pitchFamily="34" charset="0"/>
              <a:buChar char="•"/>
            </a:pPr>
            <a:r>
              <a:rPr kumimoji="1" lang="ja-JP" altLang="en-US" sz="7200" dirty="0">
                <a:solidFill>
                  <a:srgbClr val="0E4899"/>
                </a:solidFill>
                <a:latin typeface="HGS創英角ｺﾞｼｯｸUB" panose="020B0900000000000000" pitchFamily="50" charset="-128"/>
                <a:ea typeface="HGS創英角ｺﾞｼｯｸUB" panose="020B0900000000000000" pitchFamily="50" charset="-128"/>
              </a:rPr>
              <a:t>どこから来て</a:t>
            </a:r>
            <a:endParaRPr kumimoji="1" lang="en-US" altLang="ja-JP" sz="7200" dirty="0">
              <a:solidFill>
                <a:srgbClr val="0E4899"/>
              </a:solidFill>
              <a:latin typeface="HGS創英角ｺﾞｼｯｸUB" panose="020B0900000000000000" pitchFamily="50" charset="-128"/>
              <a:ea typeface="HGS創英角ｺﾞｼｯｸUB" panose="020B0900000000000000" pitchFamily="50" charset="-128"/>
            </a:endParaRPr>
          </a:p>
          <a:p>
            <a:pPr marL="1143000" indent="-1143000">
              <a:buFont typeface="Arial" panose="020B0604020202020204" pitchFamily="34" charset="0"/>
              <a:buChar char="•"/>
            </a:pPr>
            <a:r>
              <a:rPr kumimoji="1" lang="ja-JP" altLang="en-US" sz="7200" dirty="0">
                <a:solidFill>
                  <a:srgbClr val="0E4899"/>
                </a:solidFill>
                <a:latin typeface="HGS創英角ｺﾞｼｯｸUB" panose="020B0900000000000000" pitchFamily="50" charset="-128"/>
                <a:ea typeface="HGS創英角ｺﾞｼｯｸUB" panose="020B0900000000000000" pitchFamily="50" charset="-128"/>
              </a:rPr>
              <a:t>どこへ行くのか</a:t>
            </a:r>
            <a:endParaRPr kumimoji="1" lang="en-US" altLang="ja-JP" sz="7200" dirty="0">
              <a:solidFill>
                <a:srgbClr val="0E4899"/>
              </a:solidFill>
              <a:latin typeface="HGS創英角ｺﾞｼｯｸUB" panose="020B0900000000000000" pitchFamily="50" charset="-128"/>
              <a:ea typeface="HGS創英角ｺﾞｼｯｸUB" panose="020B0900000000000000" pitchFamily="50" charset="-128"/>
            </a:endParaRPr>
          </a:p>
          <a:p>
            <a:pPr marL="1143000" indent="-1143000">
              <a:buFont typeface="Arial" panose="020B0604020202020204" pitchFamily="34" charset="0"/>
              <a:buChar char="•"/>
            </a:pPr>
            <a:r>
              <a:rPr kumimoji="1" lang="ja-JP" altLang="en-US" sz="7200" dirty="0">
                <a:solidFill>
                  <a:srgbClr val="0E4899"/>
                </a:solidFill>
                <a:latin typeface="HGS創英角ｺﾞｼｯｸUB" panose="020B0900000000000000" pitchFamily="50" charset="-128"/>
                <a:ea typeface="HGS創英角ｺﾞｼｯｸUB" panose="020B0900000000000000" pitchFamily="50" charset="-128"/>
              </a:rPr>
              <a:t>何のために生きるのか</a:t>
            </a:r>
          </a:p>
        </p:txBody>
      </p:sp>
    </p:spTree>
    <p:extLst>
      <p:ext uri="{BB962C8B-B14F-4D97-AF65-F5344CB8AC3E}">
        <p14:creationId xmlns:p14="http://schemas.microsoft.com/office/powerpoint/2010/main" val="846192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2725400" cy="68641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人生の行くべき道とはどのようなものでしょうか。神様の愛を占領することが、人生の行くべき道です。神様の愛を占領する ことが、人生の行くべき最高の終着点です。この道は、男性も女性もみな行かなければなりません。 すべての人が行くべきなのです。</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人生の行くべき道は、無限であられる愛の神様を探すことです。</a:t>
            </a:r>
            <a:r>
              <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10 </a:t>
            </a: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回でも</a:t>
            </a:r>
            <a:r>
              <a:rPr kumimoji="0" lang="en-US" altLang="ja-JP"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100 </a:t>
            </a:r>
            <a:r>
              <a:rPr kumimoji="0" lang="ja-JP" alt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回でも、死の峠を経てでも、死んでも絶えず探していくべき、神様の愛を探すのが人生の最高の行くべき道です。</a:t>
            </a:r>
            <a:endParaRPr kumimoji="0" lang="en-US" sz="4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1600200" y="9425609"/>
            <a:ext cx="11353800" cy="646331"/>
          </a:xfrm>
          <a:prstGeom prst="rect">
            <a:avLst/>
          </a:prstGeom>
          <a:noFill/>
        </p:spPr>
        <p:txBody>
          <a:bodyPr wrap="square">
            <a:spAutoFit/>
          </a:bodyPr>
          <a:lstStyle/>
          <a:p>
            <a:r>
              <a:rPr lang="zh-TW" altLang="en-US" sz="3600" dirty="0"/>
              <a:t>八大教材教本</a:t>
            </a:r>
            <a:r>
              <a:rPr lang="en-US" altLang="zh-TW" sz="3600" dirty="0"/>
              <a:t>『</a:t>
            </a:r>
            <a:r>
              <a:rPr lang="zh-TW" altLang="en-US" sz="3600" dirty="0"/>
              <a:t>天聖経</a:t>
            </a:r>
            <a:r>
              <a:rPr lang="en-US" altLang="zh-TW" sz="3600" dirty="0"/>
              <a:t>』 p.548</a:t>
            </a:r>
            <a:r>
              <a:rPr lang="ja-JP" altLang="en-US" sz="3600" dirty="0"/>
              <a:t>～</a:t>
            </a:r>
            <a:r>
              <a:rPr lang="en-US" altLang="ja-JP" sz="3600" dirty="0"/>
              <a:t>549</a:t>
            </a:r>
            <a:r>
              <a:rPr lang="ja-JP" altLang="en-US" sz="3600" dirty="0"/>
              <a:t>　地上生活と霊界</a:t>
            </a:r>
          </a:p>
        </p:txBody>
      </p:sp>
    </p:spTree>
    <p:extLst>
      <p:ext uri="{BB962C8B-B14F-4D97-AF65-F5344CB8AC3E}">
        <p14:creationId xmlns:p14="http://schemas.microsoft.com/office/powerpoint/2010/main" val="3997531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F1D1945F-F417-0F19-794A-91C1DFBB9C6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9183" y="0"/>
            <a:ext cx="18317183" cy="10287000"/>
          </a:xfrm>
          <a:prstGeom prst="rect">
            <a:avLst/>
          </a:prstGeom>
        </p:spPr>
      </p:pic>
    </p:spTree>
    <p:extLst>
      <p:ext uri="{BB962C8B-B14F-4D97-AF65-F5344CB8AC3E}">
        <p14:creationId xmlns:p14="http://schemas.microsoft.com/office/powerpoint/2010/main" val="10123807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a:extLst>
              <a:ext uri="{FF2B5EF4-FFF2-40B4-BE49-F238E27FC236}">
                <a16:creationId xmlns:a16="http://schemas.microsoft.com/office/drawing/2014/main" id="{2BD863E7-A5F0-A726-10B7-663745ADD40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29" y="0"/>
            <a:ext cx="18277114" cy="10287000"/>
          </a:xfrm>
          <a:prstGeom prst="rect">
            <a:avLst/>
          </a:prstGeom>
        </p:spPr>
      </p:pic>
      <p:sp>
        <p:nvSpPr>
          <p:cNvPr id="9" name="Object 7">
            <a:extLst>
              <a:ext uri="{FF2B5EF4-FFF2-40B4-BE49-F238E27FC236}">
                <a16:creationId xmlns:a16="http://schemas.microsoft.com/office/drawing/2014/main" id="{CF63D742-202C-4484-8A4E-9AB8D8A7C1EA}"/>
              </a:ext>
            </a:extLst>
          </p:cNvPr>
          <p:cNvSpPr txBox="1"/>
          <p:nvPr/>
        </p:nvSpPr>
        <p:spPr>
          <a:xfrm>
            <a:off x="1670427" y="7728586"/>
            <a:ext cx="14947146" cy="2323713"/>
          </a:xfrm>
          <a:prstGeom prst="rect">
            <a:avLst/>
          </a:prstGeom>
          <a:noFill/>
        </p:spPr>
        <p:txBody>
          <a:bodyPr wrap="square" rtlCol="0" anchor="t">
            <a:spAutoFit/>
          </a:bodyPr>
          <a:lstStyle/>
          <a:p>
            <a:pPr algn="ctr"/>
            <a:r>
              <a:rPr lang="ja-JP" altLang="en-US" sz="145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三大祝福</a:t>
            </a:r>
            <a:endParaRPr lang="en-US" sz="14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686707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그림 11" descr="하늘, 물, 실외, 자연이(가) 표시된 사진&#10;&#10;자동 생성된 설명">
            <a:extLst>
              <a:ext uri="{FF2B5EF4-FFF2-40B4-BE49-F238E27FC236}">
                <a16:creationId xmlns:a16="http://schemas.microsoft.com/office/drawing/2014/main" id="{42C0C5E4-EAD7-4302-98EA-C9007650F821}"/>
              </a:ext>
            </a:extLst>
          </p:cNvPr>
          <p:cNvPicPr>
            <a:picLocks noChangeAspect="1"/>
          </p:cNvPicPr>
          <p:nvPr/>
        </p:nvPicPr>
        <p:blipFill rotWithShape="1">
          <a:blip r:embed="rId3" cstate="screen">
            <a:alphaModFix amt="50000"/>
            <a:extLst>
              <a:ext uri="{28A0092B-C50C-407E-A947-70E740481C1C}">
                <a14:useLocalDpi xmlns:a14="http://schemas.microsoft.com/office/drawing/2010/main"/>
              </a:ext>
            </a:extLst>
          </a:blip>
          <a:srcRect/>
          <a:stretch/>
        </p:blipFill>
        <p:spPr>
          <a:xfrm>
            <a:off x="-1" y="0"/>
            <a:ext cx="18388247" cy="10287000"/>
          </a:xfrm>
          <a:prstGeom prst="rect">
            <a:avLst/>
          </a:prstGeom>
        </p:spPr>
      </p:pic>
      <p:sp>
        <p:nvSpPr>
          <p:cNvPr id="5" name="TextBox 5"/>
          <p:cNvSpPr txBox="1"/>
          <p:nvPr/>
        </p:nvSpPr>
        <p:spPr>
          <a:xfrm>
            <a:off x="1679202" y="872138"/>
            <a:ext cx="10082383" cy="854272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神はアダムとエバを創造なさったのち、生育せよ、繁殖せよ、万物世界を主管せよ（創一・</a:t>
            </a:r>
            <a:r>
              <a:rPr kumimoji="0" lang="en-US" altLang="ja-JP" sz="36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28</a:t>
            </a:r>
            <a:r>
              <a:rPr kumimoji="0" lang="ja-JP" altLang="en-US" sz="36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）と言われたのである。この三大祝福のみ言に従って、人間が神の国、すなわち天国をつくって喜ぶとき、神もそれを御覧になって、一層喜ばれるということはいうまでもない。</a:t>
            </a:r>
          </a:p>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outerShdw blurRad="50800" dist="38100" dir="2700000" algn="tl" rotWithShape="0">
                    <a:prstClr val="black">
                      <a:alpha val="40000"/>
                    </a:prstClr>
                  </a:outerShdw>
                </a:effectLst>
                <a:uLnTx/>
                <a:uFillTx/>
                <a:latin typeface="BIZ UDP明朝 Medium" panose="02020500000000000000" pitchFamily="18" charset="-128"/>
                <a:ea typeface="BIZ UDP明朝 Medium" panose="02020500000000000000" pitchFamily="18" charset="-128"/>
              </a:rPr>
              <a:t>それでは、神の三大祝福は、いかにして完成されるのだろうか。それは、創造の根本基台である四位基台が成就された基盤の上でのみ成就されるのである。それゆえに、神が被造世界を創造なさった目的は、人間をはじめ、すべての被造物が、神を中心として四位基台を完成し、三大祝福のみ言を成就して、天国をつくることにより、善の目的が完成されたのを見て、喜び、楽しまれるところにあったのである。</a:t>
            </a:r>
          </a:p>
        </p:txBody>
      </p:sp>
      <p:sp>
        <p:nvSpPr>
          <p:cNvPr id="9" name="TextBox 8">
            <a:extLst>
              <a:ext uri="{FF2B5EF4-FFF2-40B4-BE49-F238E27FC236}">
                <a16:creationId xmlns:a16="http://schemas.microsoft.com/office/drawing/2014/main" id="{98458BBA-FBB1-408F-B9DF-9249747B1287}"/>
              </a:ext>
            </a:extLst>
          </p:cNvPr>
          <p:cNvSpPr txBox="1"/>
          <p:nvPr/>
        </p:nvSpPr>
        <p:spPr>
          <a:xfrm>
            <a:off x="3124200" y="9355494"/>
            <a:ext cx="9362741" cy="657488"/>
          </a:xfrm>
          <a:prstGeom prst="rect">
            <a:avLst/>
          </a:prstGeom>
          <a:noFill/>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zh-TW"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a:t>
            </a:r>
            <a:r>
              <a:rPr kumimoji="0" lang="zh-TW"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原理講論</a:t>
            </a:r>
            <a:r>
              <a:rPr kumimoji="0" lang="en-US" altLang="zh-TW"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 </a:t>
            </a:r>
            <a:r>
              <a:rPr kumimoji="0" lang="zh-TW"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第一章 創造原理 第三節 創造目的</a:t>
            </a:r>
          </a:p>
        </p:txBody>
      </p:sp>
      <p:pic>
        <p:nvPicPr>
          <p:cNvPr id="6" name="그림 5" descr="텍스트이(가) 표시된 사진&#10;&#10;자동 생성된 설명">
            <a:extLst>
              <a:ext uri="{FF2B5EF4-FFF2-40B4-BE49-F238E27FC236}">
                <a16:creationId xmlns:a16="http://schemas.microsoft.com/office/drawing/2014/main" id="{9CA9481E-5BA3-4045-8909-7ED722ADBC3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389987" y="2548201"/>
            <a:ext cx="4191000" cy="591978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543912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6093</TotalTime>
  <Words>2462</Words>
  <PresentationFormat>ユーザー設定</PresentationFormat>
  <Paragraphs>98</Paragraphs>
  <Slides>11</Slides>
  <Notes>11</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11</vt:i4>
      </vt:variant>
    </vt:vector>
  </HeadingPairs>
  <TitlesOfParts>
    <vt:vector size="22" baseType="lpstr">
      <vt:lpstr>BIZ UDP明朝 Medium</vt:lpstr>
      <vt:lpstr>Gmarket Sans Bold</vt:lpstr>
      <vt:lpstr>HGS創英角ｺﾞｼｯｸUB</vt:lpstr>
      <vt:lpstr>HG丸ｺﾞｼｯｸM-PRO</vt:lpstr>
      <vt:lpstr>HG創英角ｺﾞｼｯｸUB</vt:lpstr>
      <vt:lpstr>ＭＳ 明朝</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2022-09-02T04:23:48Z</dcterms:modified>
</cp:coreProperties>
</file>