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89" r:id="rId3"/>
    <p:sldId id="281" r:id="rId4"/>
    <p:sldId id="300" r:id="rId5"/>
    <p:sldId id="341" r:id="rId6"/>
    <p:sldId id="353" r:id="rId7"/>
    <p:sldId id="342" r:id="rId8"/>
    <p:sldId id="354" r:id="rId9"/>
    <p:sldId id="343" r:id="rId10"/>
    <p:sldId id="355" r:id="rId11"/>
    <p:sldId id="356" r:id="rId12"/>
  </p:sldIdLst>
  <p:sldSz cx="18288000" cy="10287000"/>
  <p:notesSz cx="18288000" cy="10287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E4899"/>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87AED3-FEA5-4268-A6D1-8918F34E7B29}" v="1" dt="2022-08-23T04:54:23.9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29" autoAdjust="0"/>
  </p:normalViewPr>
  <p:slideViewPr>
    <p:cSldViewPr>
      <p:cViewPr varScale="1">
        <p:scale>
          <a:sx n="33" d="100"/>
          <a:sy n="33" d="100"/>
        </p:scale>
        <p:origin x="1228" y="40"/>
      </p:cViewPr>
      <p:guideLst>
        <p:guide orient="horz" pos="888"/>
        <p:guide pos="3120"/>
      </p:guideLst>
    </p:cSldViewPr>
  </p:slideViewPr>
  <p:notesTextViewPr>
    <p:cViewPr>
      <p:scale>
        <a:sx n="100" d="100"/>
        <a:sy n="100" d="100"/>
      </p:scale>
      <p:origin x="0" y="-14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04E3FE81-D4A8-4E38-93BA-995C18196244}"/>
    <pc:docChg chg="modSld">
      <pc:chgData name="今関 光一" userId="8266be0b-1a36-42ab-b753-69ddf8221265" providerId="ADAL" clId="{04E3FE81-D4A8-4E38-93BA-995C18196244}" dt="2022-08-23T07:02:37.317" v="9" actId="20577"/>
      <pc:docMkLst>
        <pc:docMk/>
      </pc:docMkLst>
      <pc:sldChg chg="modSp mod">
        <pc:chgData name="今関 光一" userId="8266be0b-1a36-42ab-b753-69ddf8221265" providerId="ADAL" clId="{04E3FE81-D4A8-4E38-93BA-995C18196244}" dt="2022-08-23T06:44:15.104" v="7" actId="6549"/>
        <pc:sldMkLst>
          <pc:docMk/>
          <pc:sldMk cId="620246159" sldId="353"/>
        </pc:sldMkLst>
        <pc:spChg chg="mod">
          <ac:chgData name="今関 光一" userId="8266be0b-1a36-42ab-b753-69ddf8221265" providerId="ADAL" clId="{04E3FE81-D4A8-4E38-93BA-995C18196244}" dt="2022-08-23T06:44:15.104" v="7" actId="6549"/>
          <ac:spMkLst>
            <pc:docMk/>
            <pc:sldMk cId="620246159" sldId="353"/>
            <ac:spMk id="5" creationId="{00000000-0000-0000-0000-000000000000}"/>
          </ac:spMkLst>
        </pc:spChg>
      </pc:sldChg>
      <pc:sldChg chg="modSp mod">
        <pc:chgData name="今関 光一" userId="8266be0b-1a36-42ab-b753-69ddf8221265" providerId="ADAL" clId="{04E3FE81-D4A8-4E38-93BA-995C18196244}" dt="2022-08-23T07:02:37.317" v="9" actId="20577"/>
        <pc:sldMkLst>
          <pc:docMk/>
          <pc:sldMk cId="3645448234" sldId="355"/>
        </pc:sldMkLst>
        <pc:spChg chg="mod">
          <ac:chgData name="今関 光一" userId="8266be0b-1a36-42ab-b753-69ddf8221265" providerId="ADAL" clId="{04E3FE81-D4A8-4E38-93BA-995C18196244}" dt="2022-08-23T07:02:37.317" v="9" actId="20577"/>
          <ac:spMkLst>
            <pc:docMk/>
            <pc:sldMk cId="3645448234" sldId="355"/>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7924800" cy="516136"/>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10360379" y="0"/>
            <a:ext cx="7924800" cy="516136"/>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2022/8/24</a:t>
            </a:fld>
            <a:endParaRPr kumimoji="1" lang="ja-JP" altLang="en-US"/>
          </a:p>
        </p:txBody>
      </p:sp>
      <p:sp>
        <p:nvSpPr>
          <p:cNvPr id="4" name="슬라이드 이미지 개체 틀 3"/>
          <p:cNvSpPr>
            <a:spLocks noGrp="1" noRot="1" noChangeAspect="1"/>
          </p:cNvSpPr>
          <p:nvPr>
            <p:ph type="sldImg" idx="2"/>
          </p:nvPr>
        </p:nvSpPr>
        <p:spPr>
          <a:xfrm>
            <a:off x="6057900" y="1285875"/>
            <a:ext cx="6172200" cy="3471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828800" y="4950619"/>
            <a:ext cx="14630400" cy="4050506"/>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9771757"/>
            <a:ext cx="7924800" cy="515243"/>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10360379" y="9771757"/>
            <a:ext cx="7924800" cy="515243"/>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0"/>
            <a:r>
              <a:rPr lang="ja-JP" altLang="en-US" dirty="0"/>
              <a:t>皆さん、こんにちは。今日は「精誠を捧げる」という題目で説教を致します。はじめに、聖書を拝読します。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24.08.2022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様のみ前に精誠を捧げるとしても、手付かずの物をもって精誠を捧げなければなりません。そのようにしてこそ神様と関係を結べるのであって、使い残した物で精誠を捧げてはいけません。十分の一献金は、一番精誠を込めた手付かずの物でなければなりません。それが祭物です。祭物を捧げるときは、手付かずの物を捧げなければなりません。もし、息子を祭物として捧げるとすれば、一番良い息子を捧げなければならないのです。祭物は「私」の代身だから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（天一国経典</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天聖経</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』1193</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ページ、第十一篇第二章礼拝儀式第二節献金生活４）</a:t>
            </a:r>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私たちは、どんな時でも神様がおられることを忘れず、神様を第一の存在として意識し愛する生活をしていきましょう。</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その時に、自分が神様を愛する以上に、神様を愛するより先に、既に神様が私を愛してくださっていることを知り、そのことが分かる人になっていただきたいと思います。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神様ご自身が、誰よりも先に私たちのために精誠を立ててくださっています。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最後に、み言を紹介して説教を終わります。</a:t>
            </a:r>
            <a:endParaRPr lang="en-US" altLang="ja-JP"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936108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24.08.2022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神様は</a:t>
            </a:r>
            <a:r>
              <a:rPr lang="ja-JP" altLang="en-US" sz="1800" b="0" i="0" u="none" strike="noStrike" baseline="0" dirty="0">
                <a:solidFill>
                  <a:srgbClr val="00AF5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間より、もっと精誠を尽くしていらっしゃるのです。神様は、個人のために精誠を尽くし、息子、娘のために精誠を尽くし、そしてその息子、娘たちが求めていく家庭のために精誠を尽くし、その家庭が求めていく氏族のために精誠を尽くしていらっしゃい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至誠感天・家和万事成</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ページ、１９７１．３．１４）</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今日は、</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精誠を捧げる</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という題目で説教をしました。</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以上で説教を終わります。ありがとうございました。</a:t>
            </a:r>
            <a:endParaRPr lang="en-US" altLang="ja-JP"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828499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fld id="{B7268E1E-0E44-426D-905E-8AD9B19D2182}" type="datetimeFigureOut">
              <a:rPr lang="cs-CZ" smtClean="0"/>
              <a:t>24.08.2022</a:t>
            </a:fld>
            <a:endParaRPr lang="cs-CZ"/>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 「先生、律法の中で、どのいましめがいちばん大切なのですか」。</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イエスは言われた、「</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心をつくし、精神をつくし、思いをつくして、主なるあなたの神を愛せよ</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これがいちばん大切な、第一のいましめである。</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第二もこれと同様である、</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自分を愛するようにあなたの隣り人を愛せよ</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これらの二つのいましめに、律法全体と預言者とが、かかっている」。</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新約聖書</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マタイによる福音書</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22</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章</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36</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40</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節）</a:t>
            </a:r>
            <a:endParaRPr lang="en-US"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fld id="{B7268E1E-0E44-426D-905E-8AD9B19D2182}" type="datetimeFigureOut">
              <a:rPr lang="cs-CZ" smtClean="0"/>
              <a:t>24.08.2022</a:t>
            </a:fld>
            <a:endParaRPr lang="cs-CZ"/>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 真の父母様は「精誠」の世界をとても大切にされます。人類の真の父母として、神様のために、人類のために、いつも精誠を尽くして来られました。</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私たちが真の父母様を慕い、神様を中心とする生活をしていこうとする時に、精誠を捧げることはとても重要なことになります。今日は精誠について学んでみたいと思います。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真のお父様は、精誠について、次のように語っていらっしゃいます。</a:t>
            </a:r>
            <a:endParaRPr lang="en-US" altLang="ja-JP"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24.08.2022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 精誠とは何でしょうか。</a:t>
            </a:r>
            <a:r>
              <a:rPr lang="en-US" altLang="ja-JP" sz="1800" b="0" i="0" u="none" strike="noStrike" baseline="0" dirty="0">
                <a:solidFill>
                  <a:srgbClr val="FF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精誠とは特別なことではありません。同じことを千回、万回、心を込めて反復しながら、自分が喜ぶと同時に、世界までも喜ぶように影響を与えようとすることです。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精誠というものは、千回、万回繰り返すことです。専門的な技術者になるためには、その分野で千回、万回、億万回、何度も繰り返さなければなりません。繰り返すところに最高の権威が生じるのです。愛する世界で専門家になり、愛の最高の技術者にならなければなりません。</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至誠感天・家和万事成</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』17</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18</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ページ）</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fld id="{B7268E1E-0E44-426D-905E-8AD9B19D2182}" type="datetimeFigureOut">
              <a:rPr lang="cs-CZ" smtClean="0"/>
              <a:t>24.08.2022</a:t>
            </a:fld>
            <a:endParaRPr lang="cs-CZ"/>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 精誠とは何か、お父様が教えてくださったことがあります。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ある時、お父様があるお弟子さんに「精誠とは何だと思うか？」と質問されたそうです。そのお弟子さんはとても信仰深く、信仰生活を基準高く行っていた人だったので、「精誠とは、訓読や祈祷などの神様を中心とする生活をお捧げすることです」とお答えしたそうです。</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 </a:t>
            </a:r>
          </a:p>
          <a:p>
            <a:r>
              <a:rPr lang="ja-JP" altLang="en-US" sz="1800" b="0" i="0" u="none" strike="noStrike" baseline="0" dirty="0">
                <a:latin typeface="Century" panose="02040604050505020304" pitchFamily="18" charset="0"/>
                <a:ea typeface="ＭＳ 明朝" panose="02020609040205080304" pitchFamily="17" charset="-128"/>
              </a:rPr>
              <a:t>すると、お父様は「違う」と答えられたといいます。「</a:t>
            </a:r>
            <a:r>
              <a:rPr lang="ja-JP" altLang="en-US" sz="1800" b="0" i="0" u="none" strike="noStrike" baseline="0" dirty="0">
                <a:latin typeface="HG丸ｺﾞｼｯｸM-PRO" panose="020F0600000000000000" pitchFamily="50" charset="-128"/>
                <a:ea typeface="HG丸ｺﾞｼｯｸM-PRO" panose="020F0600000000000000" pitchFamily="50" charset="-128"/>
              </a:rPr>
              <a:t>精誠とは、愛することだよ</a:t>
            </a:r>
            <a:r>
              <a:rPr lang="ja-JP" altLang="en-US" sz="1800" b="0" i="0" u="none" strike="noStrike" baseline="0" dirty="0">
                <a:latin typeface="ＭＳ 明朝" panose="02020609040205080304" pitchFamily="17" charset="-128"/>
                <a:ea typeface="ＭＳ 明朝" panose="02020609040205080304" pitchFamily="17" charset="-128"/>
              </a:rPr>
              <a:t>」と教えてくださったそうです。</a:t>
            </a:r>
            <a:endParaRPr lang="en-US" altLang="ja-JP" sz="1800" b="0" i="0" u="none" strike="noStrike" baseline="0" dirty="0">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たとえば、あるご婦人が神社にお参りをしていたとします。そのご婦人は毎日神社でお参りをしています。なぜ毎日神社に来てお参りをするのでしょうか。</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もしかしたら、神社が好きなご婦人で、毎日散歩の度に神社に寄ってお参りをしているのかもしれません。しかしもしかしたら、どうしても叶えたい願いがあって、「お百度参り」をしているのかもしれません。もしかしたら、子供が重い病気で、その病気を治してくださいと、子供のために「お百度参り」しているのかもしれません。</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この前者と後者との違いは何でしょうか？それは愛です。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後者のように、子供への愛のために行い続ける行動は、まさに精誠だと言えます。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ですから、お父様は次のようなみ言を語っていらっしゃいます。</a:t>
            </a:r>
            <a:endParaRPr lang="en-US" altLang="ja-JP"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159971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24.08.2022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自分を中心としたものになれば、精誠は成し遂げられません。精誠は、自分を中心として尽くすべきものではなく、相対、すなわち、家庭なら家庭、社会なら社会、国家なら国家など、より大きな相対のために尽くしてこそ、「精誠」という名詞が成立するのです。自分を中心として精誠を尽くしたものは、自分１代においては残り得るかもしれませんが、それは</a:t>
            </a:r>
            <a:r>
              <a:rPr lang="ja-JP" altLang="en-US" sz="1800" b="0" i="0" u="none" strike="noStrike" baseline="0" dirty="0">
                <a:solidFill>
                  <a:srgbClr val="00AF5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自分１代と共に流れていってしまうのです。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精誠の基台は、相対のためのものだけが残ることができます。その相対の大きさによって、精誠を尽くした実績や、結べる因縁の大きさが決定されます。ですから、皆さんは自分を中心とするところではなく、必ず相対のために生きるところにおいて精誠の要件が成立し、「精誠」という名詞が成立するということを</a:t>
            </a:r>
            <a:r>
              <a:rPr lang="ja-JP" altLang="en-US" sz="1800" b="0" i="0" u="none" strike="noStrike" baseline="0" dirty="0">
                <a:solidFill>
                  <a:srgbClr val="00AF5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肝に銘じなければなりません。</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至誠感天・家和万事成</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』20</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ページ、１９６７．１．２９）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06804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fld id="{B7268E1E-0E44-426D-905E-8AD9B19D2182}" type="datetimeFigureOut">
              <a:rPr lang="cs-CZ" smtClean="0"/>
              <a:t>24.08.2022</a:t>
            </a:fld>
            <a:endParaRPr lang="cs-CZ"/>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精誠を捧げることを、愛することと言い換えてみると、様々なことが見えてくるようになると思います。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神様のために精誠を立てることは、神様を愛することです。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友だちや学校のために精誠を捧げることは、友だちや学校を愛することです。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スポーツで精誠を捧げることは、そのスポーツを愛することです。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勉強で精誠を捧げることは、勉強を愛することです。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自分の生活で精誠を捧げることは、日々の時間を愛し貴重に思いながら過ごすということでしょう。</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精誠を捧げたものには、愛が込められているのです。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ですから、精誠が込められたものは自分勝手に扱ってはならず、もし自分勝手に扱ったならば讒訴を受けてしまう、恐ろしいものだというのです。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お父様は次のように語っていらっしゃいます。</a:t>
            </a:r>
            <a:endParaRPr lang="en-US" altLang="ja-JP"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1822775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24.08.2022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先生は、精誠を尽くした人を最も恐れるのです。威張って天下に号令する、そのような人は何でもありません。命令すれば天地が「はい」と従う、そのような精誠を尽くした人を最も恐れるというのです。精誠のひもで神様をしっかり結びつければ、神様も完全に拘束されます。精誠のひもを断ち切るという天法はありません。ですから、神様の本体や本質は、精誠のひもで私たち統一教会と連結しているのです。</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至誠感天・家和万事成</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』35</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ページ</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4270437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4267" cy="192881"/>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9208912" y="0"/>
            <a:ext cx="7044267" cy="192881"/>
          </a:xfrm>
          <a:prstGeom prst="rect">
            <a:avLst/>
          </a:prstGeom>
        </p:spPr>
        <p:txBody>
          <a:bodyPr vert="horz" lIns="91440" tIns="45720" rIns="91440" bIns="45720" rtlCol="0"/>
          <a:lstStyle>
            <a:lvl1pPr algn="r">
              <a:defRPr sz="1200"/>
            </a:lvl1pPr>
          </a:lstStyle>
          <a:p>
            <a:fld id="{B7268E1E-0E44-426D-905E-8AD9B19D2182}" type="datetimeFigureOut">
              <a:rPr lang="cs-CZ" smtClean="0"/>
              <a:t>24.08.2022</a:t>
            </a:fld>
            <a:endParaRPr lang="cs-CZ"/>
          </a:p>
        </p:txBody>
      </p:sp>
      <p:sp>
        <p:nvSpPr>
          <p:cNvPr id="4" name="Slide Image Placeholder 3"/>
          <p:cNvSpPr>
            <a:spLocks noGrp="1" noRot="1" noChangeAspect="1"/>
          </p:cNvSpPr>
          <p:nvPr>
            <p:ph type="sldImg" idx="2"/>
          </p:nvPr>
        </p:nvSpPr>
        <p:spPr>
          <a:xfrm>
            <a:off x="6845300" y="288925"/>
            <a:ext cx="2565400" cy="1443038"/>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1625600" y="1828800"/>
            <a:ext cx="13004800" cy="1733253"/>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このように、精誠を捧げる世界を持つ人は、強いのです。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一つのことを諦めることなく、愛し続けることのできる強さがあり、自信を持つようになります。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真の父母様のように、精誠を立てる世界を大切にし、精誠を捧げられる人になっていきましょう。</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それでは、精誠を立てる時、つまり愛する時、その対象の第一番目であるべき存在は何でしょうか？</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自分の好きな趣味を最初に愛しますか？それとも自分が好きな友だちを最初に愛しますか？</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大切な人、大切な物事を愛し、精誠を捧げることは大切です。しかし、その対象には順番があるべきです。最初に精誠を捧げ愛するべき対象とは、他でもなく神様です。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真の父母様の人生を目の当たりにした時、それは精誠を捧げ続けられた人生だったと、誰もが感じるでしょう。それはなぜかというと、誰よりも神様を第一に愛した方だからです。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お父様は次のように教えていらっしゃいます。</a:t>
            </a:r>
            <a:endParaRPr lang="en-US" altLang="ja-JP" dirty="0"/>
          </a:p>
        </p:txBody>
      </p:sp>
      <p:sp>
        <p:nvSpPr>
          <p:cNvPr id="6" name="Footer Placeholder 5"/>
          <p:cNvSpPr>
            <a:spLocks noGrp="1"/>
          </p:cNvSpPr>
          <p:nvPr>
            <p:ph type="ftr" sz="quarter" idx="4"/>
          </p:nvPr>
        </p:nvSpPr>
        <p:spPr>
          <a:xfrm>
            <a:off x="0" y="3657600"/>
            <a:ext cx="7044267" cy="191989"/>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9208912" y="3657600"/>
            <a:ext cx="7044267" cy="191989"/>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420535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8/24/2022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8/24/2022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8/24/2022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8/24/2022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8/24/2022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8/24/2022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8/24/2022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8/24/2022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8/24/2022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8/24/2022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8/24/2022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8/24/2022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6748223" y="3730466"/>
            <a:ext cx="10496732" cy="2708434"/>
          </a:xfrm>
          <a:prstGeom prst="rect">
            <a:avLst/>
          </a:prstGeom>
          <a:noFill/>
        </p:spPr>
        <p:txBody>
          <a:bodyPr wrap="square" rtlCol="0" anchor="t">
            <a:spAutoFit/>
          </a:bodyPr>
          <a:lstStyle/>
          <a:p>
            <a:pPr algn="ctr"/>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を捧げる</a:t>
            </a:r>
            <a:endParaRPr lang="en-US" sz="170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0" y="3130302"/>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精誠</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76882" y="2501366"/>
            <a:ext cx="11472918" cy="565359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のみ前に精誠を捧げるとしても、手付かずの物をもって精誠を捧げなければなりません。そのようにしてこそ神様と関係を結べるのであって、使い残した物で精誠を捧げてはいけません。十分の一献金は、一番精誠を込めた手付かずの物でなければなりません。それが祭物です。祭物を捧げるときは、手付かずの物を捧げなければなりません。もし、息子を祭物として捧げるとすれば、一番良い息子を捧げなければならないのです。祭物は「私」の代身だから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976882" y="432511"/>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a:extLst>
              <a:ext uri="{28A0092B-C50C-407E-A947-70E740481C1C}">
                <a14:useLocalDpi xmlns:a14="http://schemas.microsoft.com/office/drawing/2010/main"/>
              </a:ext>
            </a:extLst>
          </a:blip>
          <a:srcRect l="6352" t="-20872" r="26027" b="-8581"/>
          <a:stretch/>
        </p:blipFill>
        <p:spPr>
          <a:xfrm>
            <a:off x="-824373" y="-381000"/>
            <a:ext cx="7301373" cy="11048999"/>
          </a:xfrm>
          <a:prstGeom prst="ellipse">
            <a:avLst/>
          </a:prstGeom>
          <a:effectLst>
            <a:softEdge rad="825500"/>
          </a:effectLst>
        </p:spPr>
      </p:pic>
      <p:sp>
        <p:nvSpPr>
          <p:cNvPr id="7" name="TextBox 8">
            <a:extLst>
              <a:ext uri="{FF2B5EF4-FFF2-40B4-BE49-F238E27FC236}">
                <a16:creationId xmlns:a16="http://schemas.microsoft.com/office/drawing/2014/main" id="{796E9EC7-A04E-540A-CFA2-3D26EED9C9CC}"/>
              </a:ext>
            </a:extLst>
          </p:cNvPr>
          <p:cNvSpPr txBox="1"/>
          <p:nvPr/>
        </p:nvSpPr>
        <p:spPr>
          <a:xfrm>
            <a:off x="5617723" y="8777271"/>
            <a:ext cx="11832077" cy="584775"/>
          </a:xfrm>
          <a:prstGeom prst="rect">
            <a:avLst/>
          </a:prstGeom>
          <a:noFill/>
        </p:spPr>
        <p:txBody>
          <a:bodyPr wrap="square">
            <a:spAutoFit/>
          </a:bodyPr>
          <a:lstStyle/>
          <a:p>
            <a:pPr algn="r"/>
            <a:r>
              <a:rPr lang="ja-JP" altLang="en-US" sz="3200" b="1" dirty="0">
                <a:ln w="3175">
                  <a:solidFill>
                    <a:schemeClr val="bg1"/>
                  </a:solidFill>
                </a:ln>
              </a:rPr>
              <a:t>天一国経典 </a:t>
            </a:r>
            <a:r>
              <a:rPr lang="en-US" altLang="ja-JP" sz="3200" b="1" dirty="0">
                <a:ln w="3175">
                  <a:solidFill>
                    <a:schemeClr val="bg1"/>
                  </a:solidFill>
                </a:ln>
              </a:rPr>
              <a:t>『</a:t>
            </a:r>
            <a:r>
              <a:rPr lang="ja-JP" altLang="en-US" sz="3200" b="1" dirty="0">
                <a:ln w="3175">
                  <a:solidFill>
                    <a:schemeClr val="bg1"/>
                  </a:solidFill>
                </a:ln>
              </a:rPr>
              <a:t>天聖経</a:t>
            </a:r>
            <a:r>
              <a:rPr lang="en-US" altLang="ja-JP" sz="3200" b="1" dirty="0">
                <a:ln w="3175">
                  <a:solidFill>
                    <a:schemeClr val="bg1"/>
                  </a:solidFill>
                </a:ln>
              </a:rPr>
              <a:t>』 1193 </a:t>
            </a:r>
            <a:r>
              <a:rPr lang="ja-JP" altLang="en-US" sz="3200" b="1" dirty="0">
                <a:ln w="3175">
                  <a:solidFill>
                    <a:schemeClr val="bg1"/>
                  </a:solidFill>
                </a:ln>
              </a:rPr>
              <a:t>ページ</a:t>
            </a:r>
          </a:p>
        </p:txBody>
      </p:sp>
    </p:spTree>
    <p:extLst>
      <p:ext uri="{BB962C8B-B14F-4D97-AF65-F5344CB8AC3E}">
        <p14:creationId xmlns:p14="http://schemas.microsoft.com/office/powerpoint/2010/main" val="3645448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5976882" y="2735405"/>
            <a:ext cx="11472918" cy="518552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神様は、 人間より、もっと精誠を尽くしていらっしゃるのです。神様は、個人のために精誠を尽くし、息子、娘のために精誠を尽くし、 そしてその息子、娘たちが求めていく家庭のために精誠を尽くし、その家庭が求めていく氏族のために精誠を尽くしていらっしゃいます。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976882" y="432511"/>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6" name="그림 5" descr="사람, 남자, 실내이(가) 표시된 사진&#10;&#10;자동 생성된 설명">
            <a:extLst>
              <a:ext uri="{FF2B5EF4-FFF2-40B4-BE49-F238E27FC236}">
                <a16:creationId xmlns:a16="http://schemas.microsoft.com/office/drawing/2014/main" id="{0FDACF11-9933-5C3E-EFA9-550301CF8DE3}"/>
              </a:ext>
            </a:extLst>
          </p:cNvPr>
          <p:cNvPicPr>
            <a:picLocks noChangeAspect="1"/>
          </p:cNvPicPr>
          <p:nvPr/>
        </p:nvPicPr>
        <p:blipFill rotWithShape="1">
          <a:blip r:embed="rId3">
            <a:extLst>
              <a:ext uri="{28A0092B-C50C-407E-A947-70E740481C1C}">
                <a14:useLocalDpi xmlns:a14="http://schemas.microsoft.com/office/drawing/2010/main"/>
              </a:ext>
            </a:extLst>
          </a:blip>
          <a:srcRect l="6352" t="-20872" r="26027" b="-8581"/>
          <a:stretch/>
        </p:blipFill>
        <p:spPr>
          <a:xfrm>
            <a:off x="-824373" y="-381000"/>
            <a:ext cx="7301373" cy="11048999"/>
          </a:xfrm>
          <a:prstGeom prst="ellipse">
            <a:avLst/>
          </a:prstGeom>
          <a:effectLst>
            <a:softEdge rad="825500"/>
          </a:effectLst>
        </p:spPr>
      </p:pic>
      <p:sp>
        <p:nvSpPr>
          <p:cNvPr id="7" name="TextBox 8">
            <a:extLst>
              <a:ext uri="{FF2B5EF4-FFF2-40B4-BE49-F238E27FC236}">
                <a16:creationId xmlns:a16="http://schemas.microsoft.com/office/drawing/2014/main" id="{796E9EC7-A04E-540A-CFA2-3D26EED9C9CC}"/>
              </a:ext>
            </a:extLst>
          </p:cNvPr>
          <p:cNvSpPr txBox="1"/>
          <p:nvPr/>
        </p:nvSpPr>
        <p:spPr>
          <a:xfrm>
            <a:off x="5617723" y="8777271"/>
            <a:ext cx="11832077" cy="584775"/>
          </a:xfrm>
          <a:prstGeom prst="rect">
            <a:avLst/>
          </a:prstGeom>
          <a:noFill/>
        </p:spPr>
        <p:txBody>
          <a:bodyPr wrap="square">
            <a:spAutoFit/>
          </a:bodyPr>
          <a:lstStyle/>
          <a:p>
            <a:pPr algn="r"/>
            <a:r>
              <a:rPr lang="en-US" altLang="ja-JP" sz="3200" b="1" dirty="0">
                <a:ln w="3175">
                  <a:solidFill>
                    <a:schemeClr val="bg1"/>
                  </a:solidFill>
                </a:ln>
              </a:rPr>
              <a:t>『</a:t>
            </a:r>
            <a:r>
              <a:rPr lang="ja-JP" altLang="en-US" sz="3200" b="1" dirty="0">
                <a:ln w="3175">
                  <a:solidFill>
                    <a:schemeClr val="bg1"/>
                  </a:solidFill>
                </a:ln>
              </a:rPr>
              <a:t>至誠感天・家和万事成</a:t>
            </a:r>
            <a:r>
              <a:rPr lang="en-US" altLang="ja-JP" sz="3200" b="1" dirty="0">
                <a:ln w="3175">
                  <a:solidFill>
                    <a:schemeClr val="bg1"/>
                  </a:solidFill>
                </a:ln>
              </a:rPr>
              <a:t>』 24 </a:t>
            </a:r>
            <a:r>
              <a:rPr lang="ja-JP" altLang="en-US" sz="3200" b="1" dirty="0">
                <a:ln w="3175">
                  <a:solidFill>
                    <a:schemeClr val="bg1"/>
                  </a:solidFill>
                </a:ln>
              </a:rPr>
              <a:t>ページ</a:t>
            </a:r>
          </a:p>
        </p:txBody>
      </p:sp>
    </p:spTree>
    <p:extLst>
      <p:ext uri="{BB962C8B-B14F-4D97-AF65-F5344CB8AC3E}">
        <p14:creationId xmlns:p14="http://schemas.microsoft.com/office/powerpoint/2010/main" val="24734779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C96D70FD-3064-3BF8-8616-08119EA4D77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l="4664" r="4664"/>
          <a:stretch/>
        </p:blipFill>
        <p:spPr>
          <a:xfrm>
            <a:off x="0" y="-12700"/>
            <a:ext cx="18364200" cy="10299700"/>
          </a:xfrm>
          <a:prstGeom prst="rect">
            <a:avLst/>
          </a:prstGeom>
        </p:spPr>
      </p:pic>
      <p:sp>
        <p:nvSpPr>
          <p:cNvPr id="3" name="TextBox 3"/>
          <p:cNvSpPr txBox="1"/>
          <p:nvPr/>
        </p:nvSpPr>
        <p:spPr>
          <a:xfrm>
            <a:off x="1231764" y="805646"/>
            <a:ext cx="15900671" cy="7567713"/>
          </a:xfrm>
          <a:prstGeom prst="rect">
            <a:avLst/>
          </a:prstGeom>
        </p:spPr>
        <p:txBody>
          <a:bodyPr wrap="square" lIns="0" tIns="0" rIns="0" bIns="0" rtlCol="0" anchor="t">
            <a:spAutoFit/>
          </a:bodyPr>
          <a:lstStyle/>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 「先生、律法の中で、どのいましめがいちばん大切なのですか」。</a:t>
            </a:r>
          </a:p>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イエスは言われた、「</a:t>
            </a:r>
            <a:r>
              <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心をつくし、精神をつくし、思いをつくして、主なるあなたの神を愛せよ</a:t>
            </a:r>
            <a:r>
              <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p>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これがいちばん大切な、第一のいましめである。</a:t>
            </a:r>
          </a:p>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第二もこれと同様である、</a:t>
            </a:r>
            <a:r>
              <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自分を愛するようにあなたの隣り人を愛せよ</a:t>
            </a:r>
            <a:r>
              <a:rPr lang="en-US" altLang="ja-JP"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。これらの二つのいましめに、律法全体と預言者とが、かかっている」。</a:t>
            </a:r>
          </a:p>
        </p:txBody>
      </p:sp>
      <p:sp>
        <p:nvSpPr>
          <p:cNvPr id="5" name="TextBox 4">
            <a:extLst>
              <a:ext uri="{FF2B5EF4-FFF2-40B4-BE49-F238E27FC236}">
                <a16:creationId xmlns:a16="http://schemas.microsoft.com/office/drawing/2014/main" id="{78E0AD1F-068F-477F-89F5-23BBD7B41BB6}"/>
              </a:ext>
            </a:extLst>
          </p:cNvPr>
          <p:cNvSpPr txBox="1"/>
          <p:nvPr/>
        </p:nvSpPr>
        <p:spPr>
          <a:xfrm>
            <a:off x="7754973" y="8745404"/>
            <a:ext cx="9377462" cy="584775"/>
          </a:xfrm>
          <a:prstGeom prst="rect">
            <a:avLst/>
          </a:prstGeom>
          <a:noFill/>
        </p:spPr>
        <p:txBody>
          <a:bodyPr wrap="square">
            <a:spAutoFit/>
          </a:bodyPr>
          <a:lstStyle/>
          <a:p>
            <a:pPr algn="r"/>
            <a:r>
              <a:rPr lang="en-US" altLang="ja-JP" sz="3200" dirty="0">
                <a:solidFill>
                  <a:schemeClr val="bg1"/>
                </a:solidFill>
              </a:rPr>
              <a:t>『</a:t>
            </a:r>
            <a:r>
              <a:rPr lang="ja-JP" altLang="en-US" sz="3200" dirty="0">
                <a:solidFill>
                  <a:schemeClr val="bg1"/>
                </a:solidFill>
              </a:rPr>
              <a:t>新約聖書</a:t>
            </a:r>
            <a:r>
              <a:rPr lang="en-US" altLang="ja-JP" sz="3200" dirty="0">
                <a:solidFill>
                  <a:schemeClr val="bg1"/>
                </a:solidFill>
              </a:rPr>
              <a:t>』</a:t>
            </a:r>
            <a:r>
              <a:rPr lang="ja-JP" altLang="en-US" sz="3200" dirty="0">
                <a:solidFill>
                  <a:schemeClr val="bg1"/>
                </a:solidFill>
              </a:rPr>
              <a:t>マタイによる福音書</a:t>
            </a:r>
            <a:r>
              <a:rPr lang="en-US" altLang="ja-JP" sz="3200" dirty="0">
                <a:solidFill>
                  <a:schemeClr val="bg1"/>
                </a:solidFill>
              </a:rPr>
              <a:t>22</a:t>
            </a:r>
            <a:r>
              <a:rPr lang="ja-JP" altLang="en-US" sz="3200" dirty="0">
                <a:solidFill>
                  <a:schemeClr val="bg1"/>
                </a:solidFill>
              </a:rPr>
              <a:t>章</a:t>
            </a:r>
            <a:r>
              <a:rPr lang="en-US" altLang="ja-JP" sz="3200" dirty="0">
                <a:solidFill>
                  <a:schemeClr val="bg1"/>
                </a:solidFill>
              </a:rPr>
              <a:t>36</a:t>
            </a:r>
            <a:r>
              <a:rPr lang="ja-JP" altLang="en-US" sz="3200" dirty="0">
                <a:solidFill>
                  <a:schemeClr val="bg1"/>
                </a:solidFill>
              </a:rPr>
              <a:t>～</a:t>
            </a:r>
            <a:r>
              <a:rPr lang="en-US" altLang="ja-JP" sz="3200" dirty="0">
                <a:solidFill>
                  <a:schemeClr val="bg1"/>
                </a:solidFill>
              </a:rPr>
              <a:t>40</a:t>
            </a:r>
            <a:r>
              <a:rPr lang="ja-JP" altLang="en-US" sz="3200" dirty="0">
                <a:solidFill>
                  <a:schemeClr val="bg1"/>
                </a:solidFill>
              </a:rPr>
              <a:t>節</a:t>
            </a:r>
          </a:p>
        </p:txBody>
      </p:sp>
    </p:spTree>
    <p:extLst>
      <p:ext uri="{BB962C8B-B14F-4D97-AF65-F5344CB8AC3E}">
        <p14:creationId xmlns:p14="http://schemas.microsoft.com/office/powerpoint/2010/main" val="719681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descr="スーツを着た男性たち&#10;&#10;中程度の精度で自動的に生成された説明">
            <a:extLst>
              <a:ext uri="{FF2B5EF4-FFF2-40B4-BE49-F238E27FC236}">
                <a16:creationId xmlns:a16="http://schemas.microsoft.com/office/drawing/2014/main" id="{8564B51F-E465-B179-8AD3-93DE7A4A1B5F}"/>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b="13525"/>
          <a:stretch/>
        </p:blipFill>
        <p:spPr>
          <a:xfrm>
            <a:off x="0" y="0"/>
            <a:ext cx="18288000" cy="10286347"/>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1752600" y="7520172"/>
            <a:ext cx="14782800" cy="2323713"/>
          </a:xfrm>
          <a:prstGeom prst="rect">
            <a:avLst/>
          </a:prstGeom>
          <a:noFill/>
        </p:spPr>
        <p:txBody>
          <a:bodyPr wrap="square" rtlCol="0" anchor="t">
            <a:spAutoFit/>
          </a:bodyPr>
          <a:lstStyle/>
          <a:p>
            <a:pPr algn="ct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精誠を捧げる</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2826510" cy="68641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精誠とは何でしょうか。</a:t>
            </a: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精誠とは特別なことではありません。同じことを千回、万回、心を込めて反復しながら、自分が喜ぶと同時に、世界までも喜ぶように影響を与えようとすることです。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精誠というものは、千回、万回繰り返すことです。専門的な技術者になるためには、その分野で千回、万回、億万回、 何度も繰り返さなければなりません。繰り返すところに最高の権威が生じるのです。愛する世界で専門家になり、愛の最高の技術者にならなければなりません。</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3861290" y="9425609"/>
            <a:ext cx="9092710" cy="646331"/>
          </a:xfrm>
          <a:prstGeom prst="rect">
            <a:avLst/>
          </a:prstGeom>
          <a:noFill/>
        </p:spPr>
        <p:txBody>
          <a:bodyPr wrap="square">
            <a:spAutoFit/>
          </a:bodyPr>
          <a:lstStyle/>
          <a:p>
            <a:r>
              <a:rPr lang="en-US" altLang="ja-JP" sz="3600" dirty="0"/>
              <a:t>『</a:t>
            </a:r>
            <a:r>
              <a:rPr lang="ja-JP" altLang="en-US" sz="3600" dirty="0"/>
              <a:t>至誠感天・家和万事成</a:t>
            </a:r>
            <a:r>
              <a:rPr lang="en-US" altLang="ja-JP" sz="3600" dirty="0"/>
              <a:t>』 17 </a:t>
            </a:r>
            <a:r>
              <a:rPr lang="ja-JP" altLang="en-US" sz="3600" dirty="0"/>
              <a:t>～</a:t>
            </a:r>
            <a:r>
              <a:rPr lang="en-US" altLang="ja-JP" sz="3600" dirty="0"/>
              <a:t>18 </a:t>
            </a:r>
            <a:r>
              <a:rPr lang="ja-JP" altLang="en-US" sz="3600" dirty="0"/>
              <a:t>ページ </a:t>
            </a:r>
          </a:p>
        </p:txBody>
      </p:sp>
    </p:spTree>
    <p:extLst>
      <p:ext uri="{BB962C8B-B14F-4D97-AF65-F5344CB8AC3E}">
        <p14:creationId xmlns:p14="http://schemas.microsoft.com/office/powerpoint/2010/main" val="3997531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F1D1945F-F417-0F19-794A-91C1DFBB9C62}"/>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t="7987" b="7987"/>
          <a:stretch/>
        </p:blipFill>
        <p:spPr>
          <a:xfrm>
            <a:off x="-29183" y="0"/>
            <a:ext cx="18317183"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9677400" y="8039100"/>
            <a:ext cx="7618165" cy="1954381"/>
          </a:xfrm>
          <a:prstGeom prst="rect">
            <a:avLst/>
          </a:prstGeom>
          <a:noFill/>
        </p:spPr>
        <p:txBody>
          <a:bodyPr wrap="square" rtlCol="0" anchor="t">
            <a:spAutoFit/>
          </a:bodyPr>
          <a:lstStyle/>
          <a:p>
            <a:pPr algn="dist"/>
            <a:r>
              <a:rPr lang="ja-JP" altLang="en-US" sz="12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精誠とは？</a:t>
            </a:r>
            <a:endParaRPr lang="en-US" sz="12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01238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2826510" cy="6801862"/>
          </a:xfrm>
          <a:prstGeom prst="rect">
            <a:avLst/>
          </a:prstGeom>
        </p:spPr>
        <p:txBody>
          <a:bodyPr wrap="square" lIns="0" tIns="0" rIns="0" bIns="0" rtlCol="0" anchor="t">
            <a:spAutoFit/>
          </a:bodyPr>
          <a:lstStyle/>
          <a:p>
            <a:r>
              <a:rPr lang="ja-JP" altLang="en-US" sz="3400" b="0" i="0" u="none" strike="noStrike" baseline="0" dirty="0">
                <a:solidFill>
                  <a:srgbClr val="000000"/>
                </a:solidFill>
                <a:latin typeface="HG丸ｺﾞｼｯｸM-PRO" panose="020F0600000000000000" pitchFamily="50" charset="-128"/>
                <a:ea typeface="HG丸ｺﾞｼｯｸM-PRO" panose="020F0600000000000000" pitchFamily="50" charset="-128"/>
              </a:rPr>
              <a:t>自分を中心としたものになれば、精誠は成し遂げられません。精誠は、自分を中心として尽くすべきものではなく、相対、すなわち、家庭なら家庭、社会なら社会、国家なら国家など、より大きな相対のために尽くしてこそ、「精誠」という名詞が成立するのです。自分を中心として精誠を尽くしたものは、自分１代においては残り得るかもしれませんが、それは、自分１代と共に流れていってしまうのです。</a:t>
            </a:r>
          </a:p>
          <a:p>
            <a:r>
              <a:rPr lang="ja-JP" altLang="en-US" sz="3400" b="0" i="0" u="none" strike="noStrike" baseline="0" dirty="0">
                <a:solidFill>
                  <a:srgbClr val="000000"/>
                </a:solidFill>
                <a:latin typeface="HG丸ｺﾞｼｯｸM-PRO" panose="020F0600000000000000" pitchFamily="50" charset="-128"/>
                <a:ea typeface="HG丸ｺﾞｼｯｸM-PRO" panose="020F0600000000000000" pitchFamily="50" charset="-128"/>
              </a:rPr>
              <a:t>精誠の基台は、相対のためのものだけが残ることができます。その相対の大きさによって、精誠を尽くした実績や、結べる因縁の大きさが決定されます。ですから、皆さんは、自分を中心とするところではなく、必ず相対のために生きるところにおいて精誠の要件が成立し、「精誠」という名詞が成立するということを、肝に銘じなければなりません。</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3861290" y="9425609"/>
            <a:ext cx="9092710" cy="646331"/>
          </a:xfrm>
          <a:prstGeom prst="rect">
            <a:avLst/>
          </a:prstGeom>
          <a:noFill/>
        </p:spPr>
        <p:txBody>
          <a:bodyPr wrap="square">
            <a:spAutoFit/>
          </a:bodyPr>
          <a:lstStyle/>
          <a:p>
            <a:r>
              <a:rPr lang="en-US" altLang="ja-JP" sz="3600" dirty="0"/>
              <a:t>『</a:t>
            </a:r>
            <a:r>
              <a:rPr lang="ja-JP" altLang="en-US" sz="3600" dirty="0"/>
              <a:t>至誠感天・家和万事成</a:t>
            </a:r>
            <a:r>
              <a:rPr lang="en-US" altLang="ja-JP" sz="3600" dirty="0"/>
              <a:t>』 20</a:t>
            </a:r>
            <a:r>
              <a:rPr lang="ja-JP" altLang="en-US" sz="3600" dirty="0"/>
              <a:t>ページ </a:t>
            </a:r>
          </a:p>
        </p:txBody>
      </p:sp>
    </p:spTree>
    <p:extLst>
      <p:ext uri="{BB962C8B-B14F-4D97-AF65-F5344CB8AC3E}">
        <p14:creationId xmlns:p14="http://schemas.microsoft.com/office/powerpoint/2010/main" val="620246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2BD863E7-A5F0-A726-10B7-663745ADD4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29" y="0"/>
            <a:ext cx="18277114"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1670427" y="7728586"/>
            <a:ext cx="14947146" cy="2323713"/>
          </a:xfrm>
          <a:prstGeom prst="rect">
            <a:avLst/>
          </a:prstGeom>
          <a:noFill/>
        </p:spPr>
        <p:txBody>
          <a:bodyPr wrap="square" rtlCol="0" anchor="t">
            <a:spAutoFit/>
          </a:bodyPr>
          <a:lstStyle/>
          <a:p>
            <a:pPr algn="ct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精誠とは愛すること</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686707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2826510" cy="6093976"/>
          </a:xfrm>
          <a:prstGeom prst="rect">
            <a:avLst/>
          </a:prstGeom>
        </p:spPr>
        <p:txBody>
          <a:bodyPr wrap="square" lIns="0" tIns="0" rIns="0" bIns="0" rtlCol="0" anchor="t">
            <a:spAutoFit/>
          </a:bodyPr>
          <a:lstStyle/>
          <a:p>
            <a:r>
              <a:rPr lang="ja-JP" altLang="en-US" sz="4400" b="0" i="0" u="none" strike="noStrike" baseline="0" dirty="0">
                <a:solidFill>
                  <a:srgbClr val="000000"/>
                </a:solidFill>
                <a:latin typeface="HG丸ｺﾞｼｯｸM-PRO" panose="020F0600000000000000" pitchFamily="50" charset="-128"/>
                <a:ea typeface="HG丸ｺﾞｼｯｸM-PRO" panose="020F0600000000000000" pitchFamily="50" charset="-128"/>
              </a:rPr>
              <a:t>先生は、精誠を尽くした人を最も恐れるのです。威張って天下に号令する、そのような人は何でもありません。命令すれば天地が「はい」と従う、そのような精誠を尽くした人を最も恐れるというのです。精誠のひもで神様をしっかり結びつければ、神様も完全に拘束されます。精誠のひもを断ち切るという天法はありません。ですから、神様の本体や本質は、精誠のひもで私たち統一教会と連結している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314951" y="8717370"/>
            <a:ext cx="9092710" cy="646331"/>
          </a:xfrm>
          <a:prstGeom prst="rect">
            <a:avLst/>
          </a:prstGeom>
          <a:noFill/>
        </p:spPr>
        <p:txBody>
          <a:bodyPr wrap="square">
            <a:spAutoFit/>
          </a:bodyPr>
          <a:lstStyle/>
          <a:p>
            <a:r>
              <a:rPr lang="en-US" altLang="ja-JP" sz="3600" dirty="0"/>
              <a:t>『</a:t>
            </a:r>
            <a:r>
              <a:rPr lang="ja-JP" altLang="en-US" sz="3600" dirty="0"/>
              <a:t>至誠感天・家和万事成</a:t>
            </a:r>
            <a:r>
              <a:rPr lang="en-US" altLang="ja-JP" sz="3600" dirty="0"/>
              <a:t>』 35</a:t>
            </a:r>
            <a:r>
              <a:rPr lang="ja-JP" altLang="en-US" sz="3600" dirty="0"/>
              <a:t>ページ </a:t>
            </a:r>
          </a:p>
        </p:txBody>
      </p:sp>
    </p:spTree>
    <p:extLst>
      <p:ext uri="{BB962C8B-B14F-4D97-AF65-F5344CB8AC3E}">
        <p14:creationId xmlns:p14="http://schemas.microsoft.com/office/powerpoint/2010/main" val="28861905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descr="抽象, シルエット, 探す, 立つ が含まれている画像&#10;&#10;自動的に生成された説明">
            <a:extLst>
              <a:ext uri="{FF2B5EF4-FFF2-40B4-BE49-F238E27FC236}">
                <a16:creationId xmlns:a16="http://schemas.microsoft.com/office/drawing/2014/main" id="{CDC3D30F-54AF-3FE1-145F-025ECC1AB70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5103"/>
          <a:stretch/>
        </p:blipFill>
        <p:spPr>
          <a:xfrm>
            <a:off x="0" y="0"/>
            <a:ext cx="18288000" cy="10316994"/>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762000" y="539864"/>
            <a:ext cx="13792200" cy="1646605"/>
          </a:xfrm>
          <a:prstGeom prst="rect">
            <a:avLst/>
          </a:prstGeom>
          <a:noFill/>
        </p:spPr>
        <p:txBody>
          <a:bodyPr wrap="square" rtlCol="0" anchor="t">
            <a:spAutoFit/>
          </a:bodyPr>
          <a:lstStyle/>
          <a:p>
            <a:pPr algn="dist"/>
            <a:r>
              <a:rPr lang="ja-JP" altLang="en-US" sz="10100" kern="0" spc="-2300" dirty="0">
                <a:solidFill>
                  <a:srgbClr val="41CC93"/>
                </a:solidFill>
                <a:latin typeface="HG創英角ｺﾞｼｯｸUB" panose="020B0A09000000000000" pitchFamily="49" charset="-128"/>
                <a:ea typeface="HG創英角ｺﾞｼｯｸUB" panose="020B0A09000000000000" pitchFamily="49" charset="-128"/>
              </a:rPr>
              <a:t>精誠を捧げる対象の順序</a:t>
            </a:r>
            <a:endParaRPr lang="en-US" sz="1100" dirty="0">
              <a:solidFill>
                <a:srgbClr val="41CC93"/>
              </a:solidFill>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160166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5926</TotalTime>
  <Words>2613</Words>
  <PresentationFormat>ユーザー設定</PresentationFormat>
  <Paragraphs>104</Paragraphs>
  <Slides>11</Slides>
  <Notes>11</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11</vt:i4>
      </vt:variant>
    </vt:vector>
  </HeadingPairs>
  <TitlesOfParts>
    <vt:vector size="21" baseType="lpstr">
      <vt:lpstr>BIZ UDP明朝 Medium</vt:lpstr>
      <vt:lpstr>Gmarket Sans Bold</vt:lpstr>
      <vt:lpstr>HG丸ｺﾞｼｯｸM-PRO</vt:lpstr>
      <vt:lpstr>HG創英角ｺﾞｼｯｸUB</vt:lpstr>
      <vt:lpstr>ＭＳ 明朝</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2022-08-24T08:46:37Z</dcterms:modified>
</cp:coreProperties>
</file>