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89" r:id="rId3"/>
    <p:sldId id="281" r:id="rId4"/>
    <p:sldId id="294" r:id="rId5"/>
    <p:sldId id="300" r:id="rId6"/>
    <p:sldId id="296" r:id="rId7"/>
    <p:sldId id="301" r:id="rId8"/>
    <p:sldId id="302" r:id="rId9"/>
    <p:sldId id="331" r:id="rId10"/>
    <p:sldId id="332" r:id="rId11"/>
    <p:sldId id="315" r:id="rId12"/>
    <p:sldId id="333" r:id="rId13"/>
    <p:sldId id="334" r:id="rId14"/>
    <p:sldId id="335" r:id="rId15"/>
    <p:sldId id="336" r:id="rId16"/>
    <p:sldId id="295" r:id="rId17"/>
    <p:sldId id="338" r:id="rId18"/>
    <p:sldId id="339" r:id="rId19"/>
    <p:sldId id="340" r:id="rId20"/>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41CC93"/>
    <a:srgbClr val="0E4899"/>
    <a:srgbClr val="FFCFE2"/>
    <a:srgbClr val="FFCFF4"/>
    <a:srgbClr val="FFE5FF"/>
    <a:srgbClr val="DDFFDD"/>
    <a:srgbClr val="FFFFCC"/>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6446" autoAdjust="0"/>
  </p:normalViewPr>
  <p:slideViewPr>
    <p:cSldViewPr>
      <p:cViewPr varScale="1">
        <p:scale>
          <a:sx n="25" d="100"/>
          <a:sy n="25" d="100"/>
        </p:scale>
        <p:origin x="1492" y="24"/>
      </p:cViewPr>
      <p:guideLst>
        <p:guide orient="horz" pos="888"/>
        <p:guide pos="31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4495373F-3E84-4B82-AF85-6BAA6F0657D4}"/>
    <pc:docChg chg="undo custSel modSld">
      <pc:chgData name="今関 光一" userId="8266be0b-1a36-42ab-b753-69ddf8221265" providerId="ADAL" clId="{4495373F-3E84-4B82-AF85-6BAA6F0657D4}" dt="2022-06-14T09:03:47.083" v="67" actId="20577"/>
      <pc:docMkLst>
        <pc:docMk/>
      </pc:docMkLst>
      <pc:sldChg chg="modSp mod">
        <pc:chgData name="今関 光一" userId="8266be0b-1a36-42ab-b753-69ddf8221265" providerId="ADAL" clId="{4495373F-3E84-4B82-AF85-6BAA6F0657D4}" dt="2022-06-14T09:02:59.843" v="65" actId="20577"/>
        <pc:sldMkLst>
          <pc:docMk/>
          <pc:sldMk cId="1283754312" sldId="295"/>
        </pc:sldMkLst>
        <pc:spChg chg="mod">
          <ac:chgData name="今関 光一" userId="8266be0b-1a36-42ab-b753-69ddf8221265" providerId="ADAL" clId="{4495373F-3E84-4B82-AF85-6BAA6F0657D4}" dt="2022-06-14T09:02:59.843" v="65" actId="20577"/>
          <ac:spMkLst>
            <pc:docMk/>
            <pc:sldMk cId="1283754312" sldId="295"/>
            <ac:spMk id="5" creationId="{00000000-0000-0000-0000-000000000000}"/>
          </ac:spMkLst>
        </pc:spChg>
      </pc:sldChg>
      <pc:sldChg chg="modSp mod">
        <pc:chgData name="今関 光一" userId="8266be0b-1a36-42ab-b753-69ddf8221265" providerId="ADAL" clId="{4495373F-3E84-4B82-AF85-6BAA6F0657D4}" dt="2022-06-14T07:54:36.710" v="7" actId="14100"/>
        <pc:sldMkLst>
          <pc:docMk/>
          <pc:sldMk cId="627925695" sldId="315"/>
        </pc:sldMkLst>
        <pc:spChg chg="mod">
          <ac:chgData name="今関 光一" userId="8266be0b-1a36-42ab-b753-69ddf8221265" providerId="ADAL" clId="{4495373F-3E84-4B82-AF85-6BAA6F0657D4}" dt="2022-06-14T07:54:36.710" v="7" actId="14100"/>
          <ac:spMkLst>
            <pc:docMk/>
            <pc:sldMk cId="627925695" sldId="315"/>
            <ac:spMk id="18" creationId="{7B174EDD-813A-4B20-9B9C-FB3DD7CAAB66}"/>
          </ac:spMkLst>
        </pc:spChg>
      </pc:sldChg>
      <pc:sldChg chg="modSp mod">
        <pc:chgData name="今関 光一" userId="8266be0b-1a36-42ab-b753-69ddf8221265" providerId="ADAL" clId="{4495373F-3E84-4B82-AF85-6BAA6F0657D4}" dt="2022-06-14T09:03:47.083" v="67" actId="20577"/>
        <pc:sldMkLst>
          <pc:docMk/>
          <pc:sldMk cId="2483856934" sldId="338"/>
        </pc:sldMkLst>
        <pc:spChg chg="mod">
          <ac:chgData name="今関 光一" userId="8266be0b-1a36-42ab-b753-69ddf8221265" providerId="ADAL" clId="{4495373F-3E84-4B82-AF85-6BAA6F0657D4}" dt="2022-06-14T09:03:47.083" v="67" actId="20577"/>
          <ac:spMkLst>
            <pc:docMk/>
            <pc:sldMk cId="2483856934" sldId="338"/>
            <ac:spMk id="5" creationId="{00000000-0000-0000-0000-000000000000}"/>
          </ac:spMkLst>
        </pc:spChg>
      </pc:sldChg>
      <pc:sldChg chg="modSp mod">
        <pc:chgData name="今関 光一" userId="8266be0b-1a36-42ab-b753-69ddf8221265" providerId="ADAL" clId="{4495373F-3E84-4B82-AF85-6BAA6F0657D4}" dt="2022-06-14T08:21:45.796" v="64" actId="14100"/>
        <pc:sldMkLst>
          <pc:docMk/>
          <pc:sldMk cId="2826425917" sldId="339"/>
        </pc:sldMkLst>
        <pc:spChg chg="mod">
          <ac:chgData name="今関 光一" userId="8266be0b-1a36-42ab-b753-69ddf8221265" providerId="ADAL" clId="{4495373F-3E84-4B82-AF85-6BAA6F0657D4}" dt="2022-06-14T08:17:10.787" v="27" actId="20577"/>
          <ac:spMkLst>
            <pc:docMk/>
            <pc:sldMk cId="2826425917" sldId="339"/>
            <ac:spMk id="5" creationId="{00000000-0000-0000-0000-000000000000}"/>
          </ac:spMkLst>
        </pc:spChg>
        <pc:spChg chg="mod">
          <ac:chgData name="今関 光一" userId="8266be0b-1a36-42ab-b753-69ddf8221265" providerId="ADAL" clId="{4495373F-3E84-4B82-AF85-6BAA6F0657D4}" dt="2022-06-14T08:21:45.796" v="64" actId="14100"/>
          <ac:spMkLst>
            <pc:docMk/>
            <pc:sldMk cId="2826425917" sldId="339"/>
            <ac:spMk id="9" creationId="{98458BBA-FBB1-408F-B9DF-9249747B128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2022/6/21</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vl="0"/>
            <a:r>
              <a:rPr lang="ja-JP" altLang="en-US" dirty="0"/>
              <a:t>皆さん、こんにちは。 今日は「純潔と幸福」という題目で説教をしていきます。 はじめに、聖書を拝読します。</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dirty="0"/>
              <a:t>では、皆さんはどんな人と祝福を受けたら幸せになれると思いますか？男性であれば、美 人の人が良いでしょうか？性格の良い人が良いでしょうか？女性であれば、背が高くて格好 良い人が良いでしょうか？優しくて将来性のあるような人が良いでしょうか？色んな思い 描く理想があるかもしれません。 お父様は、このことについて、次のように語っていらっしゃいます。</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10</a:t>
            </a:fld>
            <a:endParaRPr kumimoji="1" lang="ja-JP" altLang="en-US"/>
          </a:p>
        </p:txBody>
      </p:sp>
    </p:spTree>
    <p:extLst>
      <p:ext uri="{BB962C8B-B14F-4D97-AF65-F5344CB8AC3E}">
        <p14:creationId xmlns:p14="http://schemas.microsoft.com/office/powerpoint/2010/main" val="2474101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en-US" sz="2800" dirty="0"/>
              <a:t>理想相対というのは、後日のことです。まず、自らを考えなければなりません。自分がど のようにすれば早く完成するのかということが問題なのです。理想相対ということは、相 対の世界を連関させることなのですが、まず、自分が完全な主体となるのか、完全なる相 対となるのかという決定をしないと、完全な理想相対は生まれてこないのです。ですから 先だつ条件、先決問題が何かというと、自分自身が完成するということなのです。 皆さんが思春期になれば、異性を愛そうとするのですが、それより先に父母をもっと愛し たという条件を立てなければならないのです。「孝行息子、孝行娘よ」と言われるようにな れば、神様の愛と関係を結べるようになるのです。これが、原理原則です。創造原則なの です。 （</a:t>
            </a:r>
            <a:r>
              <a:rPr lang="en-US" altLang="ja-JP" sz="2800" dirty="0"/>
              <a:t>『</a:t>
            </a:r>
            <a:r>
              <a:rPr lang="ja-JP" altLang="en-US" sz="2800" dirty="0"/>
              <a:t>真なる子女の道</a:t>
            </a:r>
            <a:r>
              <a:rPr lang="en-US" altLang="ja-JP" sz="2800" dirty="0"/>
              <a:t>』p.238~239</a:t>
            </a:r>
            <a:r>
              <a:rPr lang="ja-JP" altLang="en-US" sz="2800" dirty="0"/>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825754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dirty="0"/>
              <a:t>全ての人が「自分にとって素晴らしい人」を相手に対して求めていたら、皆がそういう人 と出会って幸せになっていくことはできません。自分自身が「相手にとって素晴らしい人」 になるように、皆が努力していくことが、皆が幸せになっていく道だということです。その原則の道は、異性に関心を向ける以上に神様、真の父母様を思い、また親が喜ぶような親孝行者になっていくことです。親の目から見れば、親にとって酷い息子や娘を誰かの結婚相手 にしたいとは思いませんよね。親から「お前は良い息子だ、良い娘だ」という認定を受ける ということが一つの基準になるのです。 </a:t>
            </a:r>
            <a:endParaRPr lang="en-US" altLang="ja-JP" dirty="0"/>
          </a:p>
          <a:p>
            <a:endParaRPr kumimoji="1" lang="en-US" altLang="ja-JP" dirty="0"/>
          </a:p>
          <a:p>
            <a:r>
              <a:rPr lang="ja-JP" altLang="en-US" dirty="0"/>
              <a:t>では、どのようにしたら情欲の思いを乗り越えていくことができるのでしょうか。</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12</a:t>
            </a:fld>
            <a:endParaRPr kumimoji="1" lang="ja-JP" altLang="en-US"/>
          </a:p>
        </p:txBody>
      </p:sp>
    </p:spTree>
    <p:extLst>
      <p:ext uri="{BB962C8B-B14F-4D97-AF65-F5344CB8AC3E}">
        <p14:creationId xmlns:p14="http://schemas.microsoft.com/office/powerpoint/2010/main" val="1048669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dirty="0"/>
              <a:t>原理講論に「授受作用」という内容が出てきます。 </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13</a:t>
            </a:fld>
            <a:endParaRPr kumimoji="1" lang="ja-JP" altLang="en-US"/>
          </a:p>
        </p:txBody>
      </p:sp>
    </p:spTree>
    <p:extLst>
      <p:ext uri="{BB962C8B-B14F-4D97-AF65-F5344CB8AC3E}">
        <p14:creationId xmlns:p14="http://schemas.microsoft.com/office/powerpoint/2010/main" val="307291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sz="1800" dirty="0"/>
              <a:t>あらゆる存在をつくっている主体と対象とが、万有原力により、相対基準を造成して、良 く授け良く受ければ、ここにおいて、その存在のためのすべての力、すなわち、生存と繁殖と作用などのための力を発生するのである。このような過程を通して、力を発生せしめ る作用のことを授受作用という。 （</a:t>
            </a:r>
            <a:r>
              <a:rPr lang="en-US" altLang="ja-JP" sz="1800" dirty="0"/>
              <a:t>『</a:t>
            </a:r>
            <a:r>
              <a:rPr lang="ja-JP" altLang="en-US" sz="1800" dirty="0"/>
              <a:t>原理講論</a:t>
            </a:r>
            <a:r>
              <a:rPr lang="en-US" altLang="ja-JP" sz="1800" dirty="0"/>
              <a:t>』</a:t>
            </a:r>
            <a:r>
              <a:rPr lang="ja-JP" altLang="en-US" sz="1800" dirty="0"/>
              <a:t>第一章 創造原理）</a:t>
            </a:r>
            <a:endParaRPr lang="en-US" altLang="ja-JP" sz="1800"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524971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dirty="0"/>
              <a:t>授受作用をしなければ、力は湧いてきません。情欲の力もまた、自分の心とそのような対象と授受作用する時に湧いてきます。これが始まると、自分でも自分を抑えることができな い状態になってきます。ですから、授受作用が起きる仕組みを正しく知ることが大切です。 授受作用が起こる前には、「相対基準を造成する」というプロセスがあります。「相対基準を造成する」とは、相手と目的を同じくする、相手と関係を持つということになります。 「情欲の思いを我慢しよう」ということもまた、授受作用していることになり、力が湧いて きてしまいます。よって、そのような思いが強くなり易い思春期だからこそ、神様や真の父母様に目を向け、そのための勉強やスポーツに打ち込んでいくことが、情欲の思いに主管されない方法だと言えます。</a:t>
            </a:r>
            <a:endParaRPr lang="en-US" altLang="ja-JP" dirty="0"/>
          </a:p>
          <a:p>
            <a:endParaRPr kumimoji="1" lang="en-US" altLang="ja-JP" dirty="0"/>
          </a:p>
          <a:p>
            <a:r>
              <a:rPr lang="ja-JP" altLang="en-US" dirty="0"/>
              <a:t>それで、真の父母様は思春期を正しく過ごすように指導していらっしゃいます。 最後に、そのみ言を紹介します。</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15</a:t>
            </a:fld>
            <a:endParaRPr kumimoji="1" lang="ja-JP" altLang="en-US"/>
          </a:p>
        </p:txBody>
      </p:sp>
    </p:spTree>
    <p:extLst>
      <p:ext uri="{BB962C8B-B14F-4D97-AF65-F5344CB8AC3E}">
        <p14:creationId xmlns:p14="http://schemas.microsoft.com/office/powerpoint/2010/main" val="10660803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皆さんはこの思春期をうまく過ごさなければなりません。生きんとするのは思春期であり、 死なんとするのは死春期です。死のうとしてこれを抜け出れば、一回りして反対になれば、 百八十度回転すれば死春期が変わって思春期になります。だからイエス様は死ぬ死春期を 通して希望の春の日、新しい生きた春の日である新郎新婦の思春期に向かって歩んだので す。分かりますか？ このようになるのです。それが歴史です。 人間の堕落とは何ですか？神様を中心として春の日を迎えられないのです。そうでしょう？春の日が来たら、孝行者になろうという者たちが自分たちだけ春の日を迎えるのです か？</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564812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春の日が来たら、孝行者になろうという者たちが自分たちだけ春の日を迎えるのです か？父母を中心として「お父さん、お母さん！ きょうは春です。私たちと一緒に出てこ の日を楽しみましょう」これこそ孝行者であり「お母さん、お父さん！きょうは春の日で すが、春には昼寝をするのが適当です」と言って昼寝をさせておいて、自分たちだけで唄 を歌ったり、踊りを踊ったりする連中が孝行者ですか、孝行者ではないですか？（孝行者ではありません）。孝行者でないばかりか、ろくでなしです。そうでしょう？ 思春期は女性も男性も危ない時です。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333051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それゆえ、思春期に立場を誤って選択して一生を滅 ぼすこともあれば、正しく選択して人生を豊かにすることもあるのです。そのような問題 が起こるのです。 若い青春時代はほんの短い期間です。レバレンド・ムーンは最も貴い時を正しく過ごした 人なのです。どんなことがプラスになるでしょうか？ 若いときに遊びたいだけ遊び、踊 りを踊ったり、そういうつまらないことに押し流されることでなく、迫害を受け、嘲笑され、真のものを本質化するためにこの道を行くのです。先生の路程は過去もそのようであ り、未来もそうです。この道はいつも同じなのです。 （</a:t>
            </a:r>
            <a:r>
              <a:rPr lang="en-US" altLang="ja-JP" dirty="0"/>
              <a:t>『</a:t>
            </a:r>
            <a:r>
              <a:rPr lang="ja-JP" altLang="en-US" dirty="0"/>
              <a:t>二世の道</a:t>
            </a:r>
            <a:r>
              <a:rPr lang="en-US" altLang="ja-JP" dirty="0"/>
              <a:t>』p</a:t>
            </a:r>
            <a:r>
              <a:rPr lang="en-US" altLang="ja-JP"/>
              <a:t>.143~145</a:t>
            </a:r>
            <a:r>
              <a:rPr lang="ja-JP" altLang="en-US"/>
              <a:t>）</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4397663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dirty="0"/>
              <a:t>今日は、「純潔と幸福」という題目で説教をしていきました。以上で説教を終わります。 ありがとうございました。</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19</a:t>
            </a:fld>
            <a:endParaRPr kumimoji="1" lang="ja-JP" altLang="en-US"/>
          </a:p>
        </p:txBody>
      </p:sp>
    </p:spTree>
    <p:extLst>
      <p:ext uri="{BB962C8B-B14F-4D97-AF65-F5344CB8AC3E}">
        <p14:creationId xmlns:p14="http://schemas.microsoft.com/office/powerpoint/2010/main" val="2745438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21.06.2022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神のみこころは、あなたがたが清くなることである。すなわち、不品行を慎み、各自、気 をつけて自分のからだを清く尊く保ち、神を知らない異邦人のように情欲をほしいままに せず、また、このようなことで兄弟を踏みつけたり、だましたりしてはならない。前にも あなたがたにきびしく警告しておいたように、主はこれらすべてのことについて、報いを なさるからである。 神がわたしたちを召されたのは、汚れたことをするためではなく、清くなるためである。 こういうわけであるから、これらの警告を拒む者は、人を拒むのではなく、聖霊をあなた がたの心に賜わる神を拒むのである。 （テサロニケ人への第一の手紙 </a:t>
            </a:r>
            <a:r>
              <a:rPr lang="en-US" altLang="ja-JP" dirty="0"/>
              <a:t>4:3</a:t>
            </a:r>
            <a:r>
              <a:rPr lang="ja-JP" altLang="en-US" dirty="0"/>
              <a:t>～</a:t>
            </a:r>
            <a:r>
              <a:rPr lang="en-US" altLang="ja-JP" dirty="0"/>
              <a:t>8</a:t>
            </a:r>
            <a:r>
              <a:rPr lang="ja-JP" altLang="en-US" dirty="0"/>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723660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21.06.2022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皆さん、純潔を守ることの大切さを色々なところで言われてきたことと思います。 純潔とは何でしょうか？辞書を調べると、純潔とは「けがれがなく心が清らかなこと。また、 異性との性的なまじわりがなく心身が清らかなこと。」と載っています。 お父様は純潔について次のように語っていらっしゃいます。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絶対者であられる神様が、絶対的基準の上で絶対的価値を付与するために、御自身の子女 として創造した人間は、天道が要求する絶対基準の道を行かなければならないのです。絶 対者であられる神様を父母として侍るために、行かなければならない宿命的路程の人生が 必要だということです。言い換えれば、人間が神様に似て完成し、「絶対者の息子だ、娘だ」 と呼ばれ得る人格者の姿を確保するには、天が定めておいた絶対的基準の道を歩まなけれ ばならないという意味です。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524971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その中で最も重要なものが正に絶対「性」の基準です。</a:t>
            </a:r>
            <a:endParaRPr lang="en-US" altLang="ja-JP" dirty="0"/>
          </a:p>
          <a:p>
            <a:pPr lvl="0"/>
            <a:r>
              <a:rPr lang="ja-JP" altLang="en-US" dirty="0"/>
              <a:t>第一には、結婚式の時まで守るべき絶対「性」、すなわち絶対純潔の基準です。人間は、誰 もが生まれてから成長過程を経ていくようになります。父母の愛と保護のもと、比較的安 全で無難な幼少年時代を経たのち、新しく躍動的な人生を出発する青少年期に入っていき ます。外的に成人になるだけでなく、内的に人格完成を通じた絶対人間の道に入っていく </a:t>
            </a:r>
            <a:r>
              <a:rPr lang="en-US" altLang="ja-JP" dirty="0"/>
              <a:t>2 </a:t>
            </a:r>
            <a:r>
              <a:rPr lang="ja-JP" altLang="en-US" dirty="0"/>
              <a:t>瞬間なのです。それで、ここで人間なら誰でも例外なく守るべき絶対必要条件が正に純潔 です。 （</a:t>
            </a:r>
            <a:r>
              <a:rPr lang="en-US" altLang="ja-JP" dirty="0"/>
              <a:t>『</a:t>
            </a:r>
            <a:r>
              <a:rPr lang="ja-JP" altLang="en-US" dirty="0"/>
              <a:t>平和メッセージ </a:t>
            </a:r>
            <a:r>
              <a:rPr lang="en-US" altLang="ja-JP" dirty="0"/>
              <a:t>12』</a:t>
            </a:r>
            <a:r>
              <a:rPr lang="ja-JP" altLang="en-US" dirty="0"/>
              <a:t>） </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005728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21.06.2022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純潔を守るということは、つまり、私達が祝福を受けて結婚して家庭を持っていく時まで、 誰とも関係を持たずに心と体を清く保たなければならないということです。純潔は、成和学 生の皆さんが絶対に守らなければならない最も大切なことの一つです。ですが、それが単な る禁止事項のようなものとして自分に与えられているだけでは、それを守ろうという強い意志は生まれてきません。何のために純潔を守らなければならないのかという、理由が大切です。</a:t>
            </a:r>
            <a:endParaRPr lang="en-US" altLang="ja-JP" dirty="0"/>
          </a:p>
          <a:p>
            <a:pPr lvl="0"/>
            <a:endParaRPr lang="en-US" dirty="0"/>
          </a:p>
          <a:p>
            <a:pPr lvl="0"/>
            <a:r>
              <a:rPr lang="ja-JP" altLang="en-US" dirty="0"/>
              <a:t>純潔は自分のために守るものではなく、相手のために守るものです。すなわち、近い将来 に出会う、男性であれば未来の相対者のために、女性であれば未来の主体者のために守るの です。以前、私が高校生だった時、先輩のお姉さんが例え話をしてくれたことがあります。 それはこんな話でした。</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extLst>
      <p:ext uri="{BB962C8B-B14F-4D97-AF65-F5344CB8AC3E}">
        <p14:creationId xmlns:p14="http://schemas.microsoft.com/office/powerpoint/2010/main" val="1996846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dirty="0"/>
              <a:t>「皆さんが一つのソフトクリームをもらいました。とても美味しそうなソフトクリームで、 綺麗な形をしています。私はそれを心から食べたいと感じています。ところが、ソフトクリ ームをくれた人が、「これは色んな人が舐めたソフトクリームだ。だけどまだ綺麗だから、食 べて良いよ」と言いました。一人目が舐め、二人目が舐め、三人目が舐め、何人舐めたか分か らないソフトクリームが私のところに来たのです。皆さんはそのソフトクリームを食べたい と思いますか？」 </a:t>
            </a:r>
            <a:endParaRPr lang="en-US" altLang="ja-JP" dirty="0"/>
          </a:p>
          <a:p>
            <a:r>
              <a:rPr lang="ja-JP" altLang="en-US"/>
              <a:t>の話を聞くと、当然「嫌だ」と感じると思います。純潔</a:t>
            </a:r>
            <a:r>
              <a:rPr lang="ja-JP" altLang="en-US" dirty="0"/>
              <a:t>を守るということは、この例え話に 似ています。世の中では、「多くの人と関係を持った方が、経験からどんな人と幸せになれる のか分かるようになる」と言ったりします。しかし、決してそんなことはありません。純潔 を失うということは、未来のたった一人の相手に捧げる最も大切なものを失うということなのです。</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7</a:t>
            </a:fld>
            <a:endParaRPr kumimoji="1" lang="ja-JP" altLang="en-US"/>
          </a:p>
        </p:txBody>
      </p:sp>
    </p:spTree>
    <p:extLst>
      <p:ext uri="{BB962C8B-B14F-4D97-AF65-F5344CB8AC3E}">
        <p14:creationId xmlns:p14="http://schemas.microsoft.com/office/powerpoint/2010/main" val="2494697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dirty="0"/>
              <a:t>高校生の皆さんであれば、あと</a:t>
            </a:r>
            <a:r>
              <a:rPr lang="en-US" altLang="ja-JP" dirty="0"/>
              <a:t>5 </a:t>
            </a:r>
            <a:r>
              <a:rPr lang="ja-JP" altLang="en-US" dirty="0"/>
              <a:t>年ほどで、中学生の皆さんでもあと </a:t>
            </a:r>
            <a:r>
              <a:rPr lang="en-US" altLang="ja-JP" dirty="0"/>
              <a:t>10 </a:t>
            </a:r>
            <a:r>
              <a:rPr lang="ja-JP" altLang="en-US" dirty="0"/>
              <a:t>年以内には祝福を受けていく年齢になっていくでしょう。それは決して遠い未来ではりません。あっという間にやってきます。その時のために、自分自身を清く保っていきましょう。 お父様は、次のように語っていらっしゃいます。</a:t>
            </a:r>
            <a:endParaRPr kumimoji="1" lang="ja-JP" altLang="en-US"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8</a:t>
            </a:fld>
            <a:endParaRPr kumimoji="1" lang="ja-JP" altLang="en-US"/>
          </a:p>
        </p:txBody>
      </p:sp>
    </p:spTree>
    <p:extLst>
      <p:ext uri="{BB962C8B-B14F-4D97-AF65-F5344CB8AC3E}">
        <p14:creationId xmlns:p14="http://schemas.microsoft.com/office/powerpoint/2010/main" val="3824766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21.06.2022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en-US" sz="2800" dirty="0"/>
              <a:t>青少年として堕落して汚れず、染まらずに、聖なる純潔を大切に保管して、これをどこにもっていくのでしょうか。天が最も喜ぶことのできる祭壇に掲げて神様が喜ぶ、そのよう な純潔をもった男性と女性が出会って一つに結ばれる貴い基台が、新郎新婦の出会う場に ならなければなりません。 （</a:t>
            </a:r>
            <a:r>
              <a:rPr lang="en-US" altLang="ja-JP" sz="2800" dirty="0"/>
              <a:t>『</a:t>
            </a:r>
            <a:r>
              <a:rPr lang="ja-JP" altLang="en-US" sz="2800" dirty="0"/>
              <a:t>真の愛</a:t>
            </a:r>
            <a:r>
              <a:rPr lang="en-US" altLang="ja-JP" sz="2800" dirty="0"/>
              <a:t>』</a:t>
            </a:r>
            <a:r>
              <a:rPr lang="ja-JP" altLang="en-US" sz="2800" dirty="0"/>
              <a:t>第三章 愛と結婚）</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835353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6/21/2022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6/21/2022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6/21/2022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6/21/2022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6/21/2022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6/21/2022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6/21/2022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CFE2"/>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pic>
        <p:nvPicPr>
          <p:cNvPr id="16" name="Picture 13">
            <a:extLst>
              <a:ext uri="{FF2B5EF4-FFF2-40B4-BE49-F238E27FC236}">
                <a16:creationId xmlns:a16="http://schemas.microsoft.com/office/drawing/2014/main" id="{2FDBA0AD-2F9F-8E66-1B77-AA9AD2B28FAE}"/>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896" b="98884" l="9921" r="89931">
                        <a14:foregroundMark x1="19891" y1="93155" x2="19891" y2="93155"/>
                        <a14:foregroundMark x1="41319" y1="84449" x2="41319" y2="84449"/>
                        <a14:foregroundMark x1="35813" y1="84226" x2="35813" y2="84226"/>
                        <a14:foregroundMark x1="45585" y1="94568" x2="45585" y2="94568"/>
                        <a14:foregroundMark x1="15972" y1="96726" x2="15972" y2="96726"/>
                        <a14:foregroundMark x1="37996" y1="97917" x2="37996" y2="97917"/>
                        <a14:foregroundMark x1="26538" y1="98884" x2="26538" y2="98884"/>
                        <a14:backgroundMark x1="49504" y1="79464" x2="49504" y2="79464"/>
                      </a14:backgroundRemoval>
                    </a14:imgEffect>
                  </a14:imgLayer>
                </a14:imgProps>
              </a:ext>
            </a:extLst>
          </a:blip>
          <a:srcRect t="11987" r="46201"/>
          <a:stretch/>
        </p:blipFill>
        <p:spPr>
          <a:xfrm>
            <a:off x="-822526" y="3981168"/>
            <a:ext cx="6568278" cy="7159168"/>
          </a:xfrm>
          <a:prstGeom prst="rect">
            <a:avLst/>
          </a:prstGeom>
        </p:spPr>
      </p:pic>
      <p:sp>
        <p:nvSpPr>
          <p:cNvPr id="5" name="Object 5"/>
          <p:cNvSpPr txBox="1"/>
          <p:nvPr/>
        </p:nvSpPr>
        <p:spPr>
          <a:xfrm>
            <a:off x="9034760" y="3981167"/>
            <a:ext cx="2551132" cy="2708434"/>
          </a:xfrm>
          <a:prstGeom prst="rect">
            <a:avLst/>
          </a:prstGeom>
          <a:noFill/>
        </p:spPr>
        <p:txBody>
          <a:bodyPr wrap="square" rtlCol="0" anchor="t">
            <a:spAutoFit/>
          </a:bodyPr>
          <a:lstStyle/>
          <a:p>
            <a:pPr algn="ctr"/>
            <a:r>
              <a:rPr lang="ja-JP" altLang="en-US" sz="17000" b="1" kern="0" spc="-1700" dirty="0">
                <a:solidFill>
                  <a:srgbClr val="006BA3"/>
                </a:solidFill>
                <a:latin typeface="HG創英角ｺﾞｼｯｸUB" panose="020B0A09000000000000" pitchFamily="49" charset="-128"/>
                <a:ea typeface="HG創英角ｺﾞｼｯｸUB" panose="020B0A09000000000000" pitchFamily="49" charset="-128"/>
              </a:rPr>
              <a:t>と</a:t>
            </a:r>
            <a:endParaRPr lang="en-US" sz="17000" b="1" dirty="0">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1447800" y="3381003"/>
            <a:ext cx="10496732" cy="3308598"/>
          </a:xfrm>
          <a:prstGeom prst="rect">
            <a:avLst/>
          </a:prstGeom>
          <a:noFill/>
        </p:spPr>
        <p:txBody>
          <a:bodyPr wrap="square" rtlCol="0" anchor="t">
            <a:spAutoFit/>
          </a:bodyPr>
          <a:lstStyle/>
          <a:p>
            <a:pPr algn="ctr"/>
            <a:r>
              <a:rPr lang="ja-JP" altLang="en-US" sz="20900" b="1" kern="0" spc="-1700" dirty="0">
                <a:solidFill>
                  <a:srgbClr val="ED8774"/>
                </a:solidFill>
                <a:latin typeface="HG創英角ｺﾞｼｯｸUB" panose="020B0A09000000000000" pitchFamily="49" charset="-128"/>
                <a:ea typeface="HG創英角ｺﾞｼｯｸUB" panose="020B0A09000000000000" pitchFamily="49" charset="-128"/>
              </a:rPr>
              <a:t>純潔</a:t>
            </a:r>
            <a:endParaRPr lang="en-US" sz="20900" b="1"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10389566" y="7423679"/>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6"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
        <p:nvSpPr>
          <p:cNvPr id="12" name="Object 7">
            <a:extLst>
              <a:ext uri="{FF2B5EF4-FFF2-40B4-BE49-F238E27FC236}">
                <a16:creationId xmlns:a16="http://schemas.microsoft.com/office/drawing/2014/main" id="{CEF7F547-B24C-0020-479C-DEB89786F343}"/>
              </a:ext>
            </a:extLst>
          </p:cNvPr>
          <p:cNvSpPr txBox="1"/>
          <p:nvPr/>
        </p:nvSpPr>
        <p:spPr>
          <a:xfrm>
            <a:off x="10310326" y="3381001"/>
            <a:ext cx="6877496" cy="3308598"/>
          </a:xfrm>
          <a:prstGeom prst="rect">
            <a:avLst/>
          </a:prstGeom>
          <a:noFill/>
        </p:spPr>
        <p:txBody>
          <a:bodyPr wrap="square" rtlCol="0" anchor="t">
            <a:spAutoFit/>
          </a:bodyPr>
          <a:lstStyle/>
          <a:p>
            <a:pPr algn="ctr"/>
            <a:r>
              <a:rPr lang="ja-JP" altLang="en-US" sz="20900" kern="0" spc="-2300" dirty="0">
                <a:solidFill>
                  <a:srgbClr val="ED8774"/>
                </a:solidFill>
                <a:latin typeface="HG創英角ｺﾞｼｯｸUB" panose="020B0A09000000000000" pitchFamily="49" charset="-128"/>
                <a:ea typeface="HG創英角ｺﾞｼｯｸUB" panose="020B0A09000000000000" pitchFamily="49" charset="-128"/>
              </a:rPr>
              <a:t>幸福</a:t>
            </a:r>
            <a:endParaRPr lang="en-US" sz="20900" dirty="0">
              <a:solidFill>
                <a:srgbClr val="ED8774"/>
              </a:solidFill>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9" descr="사람, 결혼이(가) 표시된 사진&#10;&#10;자동 생성된 설명">
            <a:extLst>
              <a:ext uri="{FF2B5EF4-FFF2-40B4-BE49-F238E27FC236}">
                <a16:creationId xmlns:a16="http://schemas.microsoft.com/office/drawing/2014/main" id="{9F33AE4D-AB7D-D434-72E3-C0DEC9EE7B5F}"/>
              </a:ext>
            </a:extLst>
          </p:cNvPr>
          <p:cNvPicPr>
            <a:picLocks noChangeAspect="1"/>
          </p:cNvPicPr>
          <p:nvPr/>
        </p:nvPicPr>
        <p:blipFill rotWithShape="1">
          <a:blip r:embed="rId3"/>
          <a:srcRect t="2824" b="12922"/>
          <a:stretch/>
        </p:blipFill>
        <p:spPr>
          <a:xfrm>
            <a:off x="20" y="1923"/>
            <a:ext cx="18287980" cy="10285077"/>
          </a:xfrm>
          <a:prstGeom prst="rect">
            <a:avLst/>
          </a:prstGeom>
        </p:spPr>
      </p:pic>
      <p:sp>
        <p:nvSpPr>
          <p:cNvPr id="4" name="Object 5">
            <a:extLst>
              <a:ext uri="{FF2B5EF4-FFF2-40B4-BE49-F238E27FC236}">
                <a16:creationId xmlns:a16="http://schemas.microsoft.com/office/drawing/2014/main" id="{6B4C2C97-532E-23C2-4FDA-BFCD76387B36}"/>
              </a:ext>
            </a:extLst>
          </p:cNvPr>
          <p:cNvSpPr txBox="1"/>
          <p:nvPr/>
        </p:nvSpPr>
        <p:spPr>
          <a:xfrm>
            <a:off x="7620000" y="6972300"/>
            <a:ext cx="13868400" cy="2062103"/>
          </a:xfrm>
          <a:prstGeom prst="rect">
            <a:avLst/>
          </a:prstGeom>
          <a:noFill/>
        </p:spPr>
        <p:txBody>
          <a:bodyPr wrap="square" rtlCol="0" anchor="t">
            <a:spAutoFit/>
          </a:bodyPr>
          <a:lstStyle/>
          <a:p>
            <a:pPr algn="ctr"/>
            <a:r>
              <a:rPr lang="ja-JP" altLang="en-US" sz="128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理想相対</a:t>
            </a:r>
            <a:endParaRPr lang="en-US" sz="1600" b="1"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33700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직사각형 12">
            <a:extLst>
              <a:ext uri="{FF2B5EF4-FFF2-40B4-BE49-F238E27FC236}">
                <a16:creationId xmlns:a16="http://schemas.microsoft.com/office/drawing/2014/main" id="{10177E56-A84D-4AE9-827B-EC98021B2E4C}"/>
              </a:ext>
            </a:extLst>
          </p:cNvPr>
          <p:cNvSpPr/>
          <p:nvPr/>
        </p:nvSpPr>
        <p:spPr>
          <a:xfrm>
            <a:off x="3398593" y="-381000"/>
            <a:ext cx="14884835" cy="10831068"/>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Object 7">
            <a:extLst>
              <a:ext uri="{FF2B5EF4-FFF2-40B4-BE49-F238E27FC236}">
                <a16:creationId xmlns:a16="http://schemas.microsoft.com/office/drawing/2014/main" id="{192E8476-DE8F-4951-B86E-95CE919F7758}"/>
              </a:ext>
            </a:extLst>
          </p:cNvPr>
          <p:cNvSpPr txBox="1"/>
          <p:nvPr/>
        </p:nvSpPr>
        <p:spPr>
          <a:xfrm>
            <a:off x="6172200" y="20121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17" name="TextBox 5">
            <a:extLst>
              <a:ext uri="{FF2B5EF4-FFF2-40B4-BE49-F238E27FC236}">
                <a16:creationId xmlns:a16="http://schemas.microsoft.com/office/drawing/2014/main" id="{99FD08DF-6F6E-4E49-B253-574F17EB329B}"/>
              </a:ext>
            </a:extLst>
          </p:cNvPr>
          <p:cNvSpPr txBox="1"/>
          <p:nvPr/>
        </p:nvSpPr>
        <p:spPr>
          <a:xfrm>
            <a:off x="5519329" y="2019300"/>
            <a:ext cx="12463871" cy="7668585"/>
          </a:xfrm>
          <a:prstGeom prst="rect">
            <a:avLst/>
          </a:prstGeom>
        </p:spPr>
        <p:txBody>
          <a:bodyPr vert="horz" lIns="91440" tIns="45720" rIns="91440" bIns="45720" rtlCol="0">
            <a:norm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7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理想相対というのは、後日のことです。まず、自らを考えなければなりません。自分がどのようにすれば早く完成するのかということが問題なのです。理想相対ということは、相対の世界を連関させることなのですが、まず、自分が完全な主体となるのか、完全なる相対となるのかという決定をしないと、完全な理想相対は生まれてこないのです。ですから先だつ条件、先決問題が何かというと、自分自身が完成するということなのです。 皆さんが思春期になれば、異性を愛そうとするのですが、それより先に父母をもっと愛したという条件を立てなければならないのです。「孝行息子、孝行娘よ」と言われるようにな れば、神様の愛と関係を結べるようになるのです。これが、原理原則です。創造原則なのです。</a:t>
            </a:r>
          </a:p>
        </p:txBody>
      </p:sp>
      <p:sp>
        <p:nvSpPr>
          <p:cNvPr id="18" name="TextBox 17">
            <a:extLst>
              <a:ext uri="{FF2B5EF4-FFF2-40B4-BE49-F238E27FC236}">
                <a16:creationId xmlns:a16="http://schemas.microsoft.com/office/drawing/2014/main" id="{7B174EDD-813A-4B20-9B9C-FB3DD7CAAB66}"/>
              </a:ext>
            </a:extLst>
          </p:cNvPr>
          <p:cNvSpPr txBox="1"/>
          <p:nvPr/>
        </p:nvSpPr>
        <p:spPr>
          <a:xfrm>
            <a:off x="9829800" y="9537733"/>
            <a:ext cx="8453628" cy="769441"/>
          </a:xfrm>
          <a:prstGeom prst="rect">
            <a:avLst/>
          </a:prstGeom>
          <a:noFill/>
        </p:spPr>
        <p:txBody>
          <a:bodyPr wrap="square">
            <a:spAutoFit/>
          </a:bodyPr>
          <a:lstStyle/>
          <a:p>
            <a:r>
              <a:rPr lang="en-US" altLang="ja-JP" sz="4400" dirty="0"/>
              <a:t>『</a:t>
            </a:r>
            <a:r>
              <a:rPr lang="ja-JP" altLang="en-US" sz="4400" dirty="0"/>
              <a:t>真なる子女の道</a:t>
            </a:r>
            <a:r>
              <a:rPr lang="en-US" altLang="ja-JP" sz="4400" dirty="0"/>
              <a:t>』p.238</a:t>
            </a:r>
            <a:r>
              <a:rPr lang="ja-JP" altLang="en-US" sz="4400" dirty="0"/>
              <a:t>～</a:t>
            </a:r>
            <a:r>
              <a:rPr lang="en-US" altLang="ja-JP" sz="4400" dirty="0"/>
              <a:t>239</a:t>
            </a:r>
            <a:endParaRPr lang="ja-JP" altLang="en-US" sz="4400" dirty="0"/>
          </a:p>
        </p:txBody>
      </p:sp>
      <p:pic>
        <p:nvPicPr>
          <p:cNvPr id="6" name="그림 5" descr="사람, 남자, 정장, 입은이(가) 표시된 사진&#10;&#10;자동 생성된 설명">
            <a:extLst>
              <a:ext uri="{FF2B5EF4-FFF2-40B4-BE49-F238E27FC236}">
                <a16:creationId xmlns:a16="http://schemas.microsoft.com/office/drawing/2014/main" id="{97FCD706-1073-477D-81BD-4435E989C1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203" y="0"/>
            <a:ext cx="4999203" cy="10287000"/>
          </a:xfrm>
          <a:prstGeom prst="rect">
            <a:avLst/>
          </a:prstGeom>
        </p:spPr>
      </p:pic>
    </p:spTree>
    <p:extLst>
      <p:ext uri="{BB962C8B-B14F-4D97-AF65-F5344CB8AC3E}">
        <p14:creationId xmlns:p14="http://schemas.microsoft.com/office/powerpoint/2010/main" val="6279256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그림 4" descr="하늘, 실외, 스포츠, 공기이(가) 표시된 사진&#10;&#10;자동 생성된 설명">
            <a:extLst>
              <a:ext uri="{FF2B5EF4-FFF2-40B4-BE49-F238E27FC236}">
                <a16:creationId xmlns:a16="http://schemas.microsoft.com/office/drawing/2014/main" id="{7E02D2CE-DA9A-4D87-198B-958BEF51B6CB}"/>
              </a:ext>
            </a:extLst>
          </p:cNvPr>
          <p:cNvPicPr>
            <a:picLocks noChangeAspect="1"/>
          </p:cNvPicPr>
          <p:nvPr/>
        </p:nvPicPr>
        <p:blipFill rotWithShape="1">
          <a:blip r:embed="rId3">
            <a:extLst>
              <a:ext uri="{28A0092B-C50C-407E-A947-70E740481C1C}">
                <a14:useLocalDpi xmlns:a14="http://schemas.microsoft.com/office/drawing/2010/main" val="0"/>
              </a:ext>
            </a:extLst>
          </a:blip>
          <a:srcRect t="11908" b="3838"/>
          <a:stretch/>
        </p:blipFill>
        <p:spPr>
          <a:xfrm>
            <a:off x="20" y="1923"/>
            <a:ext cx="18287980" cy="10285077"/>
          </a:xfrm>
          <a:prstGeom prst="rect">
            <a:avLst/>
          </a:prstGeom>
        </p:spPr>
      </p:pic>
      <p:sp>
        <p:nvSpPr>
          <p:cNvPr id="6" name="Object 5">
            <a:extLst>
              <a:ext uri="{FF2B5EF4-FFF2-40B4-BE49-F238E27FC236}">
                <a16:creationId xmlns:a16="http://schemas.microsoft.com/office/drawing/2014/main" id="{720B9EB9-7105-C451-CCC9-2B77BA849DD9}"/>
              </a:ext>
            </a:extLst>
          </p:cNvPr>
          <p:cNvSpPr txBox="1"/>
          <p:nvPr/>
        </p:nvSpPr>
        <p:spPr>
          <a:xfrm>
            <a:off x="609600" y="6819900"/>
            <a:ext cx="21490666" cy="3216265"/>
          </a:xfrm>
          <a:prstGeom prst="rect">
            <a:avLst/>
          </a:prstGeom>
          <a:noFill/>
        </p:spPr>
        <p:txBody>
          <a:bodyPr wrap="square" rtlCol="0" anchor="t">
            <a:spAutoFit/>
          </a:bodyPr>
          <a:lstStyle/>
          <a:p>
            <a:pPr algn="ctr"/>
            <a:r>
              <a:rPr lang="ja-JP" altLang="en-US" sz="96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「相手にとって</a:t>
            </a:r>
            <a:endParaRPr lang="en-US" altLang="ja-JP" sz="96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pPr algn="ctr"/>
            <a:r>
              <a:rPr lang="ja-JP" altLang="en-US" sz="96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素晴らしい人」になる</a:t>
            </a:r>
          </a:p>
          <a:p>
            <a:pPr algn="ctr"/>
            <a:endParaRPr lang="en-US" sz="1200" b="1"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4171351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그림 2" descr="레고, 실내, 장난감이(가) 표시된 사진&#10;&#10;자동 생성된 설명">
            <a:extLst>
              <a:ext uri="{FF2B5EF4-FFF2-40B4-BE49-F238E27FC236}">
                <a16:creationId xmlns:a16="http://schemas.microsoft.com/office/drawing/2014/main" id="{74DF5CAC-7275-BADA-0940-C9021FB21D64}"/>
              </a:ext>
            </a:extLst>
          </p:cNvPr>
          <p:cNvPicPr>
            <a:picLocks noChangeAspect="1"/>
          </p:cNvPicPr>
          <p:nvPr/>
        </p:nvPicPr>
        <p:blipFill rotWithShape="1">
          <a:blip r:embed="rId3">
            <a:extLst>
              <a:ext uri="{28A0092B-C50C-407E-A947-70E740481C1C}">
                <a14:useLocalDpi xmlns:a14="http://schemas.microsoft.com/office/drawing/2010/main" val="0"/>
              </a:ext>
            </a:extLst>
          </a:blip>
          <a:srcRect t="22500" b="11259"/>
          <a:stretch/>
        </p:blipFill>
        <p:spPr>
          <a:xfrm>
            <a:off x="20" y="1167978"/>
            <a:ext cx="18287980" cy="12113877"/>
          </a:xfrm>
          <a:prstGeom prst="rect">
            <a:avLst/>
          </a:prstGeom>
        </p:spPr>
      </p:pic>
      <p:sp>
        <p:nvSpPr>
          <p:cNvPr id="5" name="Object 5">
            <a:extLst>
              <a:ext uri="{FF2B5EF4-FFF2-40B4-BE49-F238E27FC236}">
                <a16:creationId xmlns:a16="http://schemas.microsoft.com/office/drawing/2014/main" id="{A36D0162-6EDB-2064-C6C5-72FA5CBFCA86}"/>
              </a:ext>
            </a:extLst>
          </p:cNvPr>
          <p:cNvSpPr txBox="1"/>
          <p:nvPr/>
        </p:nvSpPr>
        <p:spPr>
          <a:xfrm>
            <a:off x="5238750" y="242887"/>
            <a:ext cx="7810500" cy="2462213"/>
          </a:xfrm>
          <a:prstGeom prst="rect">
            <a:avLst/>
          </a:prstGeom>
          <a:noFill/>
        </p:spPr>
        <p:txBody>
          <a:bodyPr wrap="square" rtlCol="0" anchor="t">
            <a:spAutoFit/>
          </a:bodyPr>
          <a:lstStyle/>
          <a:p>
            <a:pPr algn="dist"/>
            <a:r>
              <a:rPr lang="ja-JP" altLang="en-US" sz="15400" b="1" kern="0" spc="-1700" dirty="0">
                <a:solidFill>
                  <a:srgbClr val="ED8774"/>
                </a:solidFill>
                <a:latin typeface="HG創英角ｺﾞｼｯｸUB" panose="020B0A09000000000000" pitchFamily="49" charset="-128"/>
                <a:ea typeface="HG創英角ｺﾞｼｯｸUB" panose="020B0A09000000000000" pitchFamily="49" charset="-128"/>
              </a:rPr>
              <a:t>授受作用</a:t>
            </a:r>
            <a:endParaRPr lang="en-US" altLang="ja-JP" sz="15400" b="1" kern="0" spc="-1700" dirty="0">
              <a:solidFill>
                <a:srgbClr val="ED8774"/>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75896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descr="하늘, 물, 실외, 자연이(가) 표시된 사진&#10;&#10;자동 생성된 설명">
            <a:extLst>
              <a:ext uri="{FF2B5EF4-FFF2-40B4-BE49-F238E27FC236}">
                <a16:creationId xmlns:a16="http://schemas.microsoft.com/office/drawing/2014/main" id="{42C0C5E4-EAD7-4302-98EA-C9007650F821}"/>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b="15888"/>
          <a:stretch/>
        </p:blipFill>
        <p:spPr>
          <a:xfrm>
            <a:off x="-1" y="0"/>
            <a:ext cx="18388247" cy="10287000"/>
          </a:xfrm>
          <a:prstGeom prst="rect">
            <a:avLst/>
          </a:prstGeom>
        </p:spPr>
      </p:pic>
      <p:sp>
        <p:nvSpPr>
          <p:cNvPr id="5" name="TextBox 5"/>
          <p:cNvSpPr txBox="1"/>
          <p:nvPr/>
        </p:nvSpPr>
        <p:spPr>
          <a:xfrm>
            <a:off x="1011677" y="1790700"/>
            <a:ext cx="11582400" cy="607191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rPr>
              <a:t>あらゆる存在をつくっている主体と対象とが、</a:t>
            </a:r>
            <a:endParaRPr kumimoji="0" lang="en-US" altLang="ja-JP" sz="48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rPr>
              <a:t>万有原力により、相対基準を造成して、良く授け良く受ければ、ここにおいて、その存在のためのすべての力、すなわち、生存と繁殖と作用などのための力を発生するのである。</a:t>
            </a:r>
            <a:endParaRPr kumimoji="0" lang="en-US" altLang="ja-JP" sz="48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rPr>
              <a:t>このような過程を通して、力を発生せしめる作用のことを授受作用という。 </a:t>
            </a:r>
          </a:p>
        </p:txBody>
      </p:sp>
      <p:sp>
        <p:nvSpPr>
          <p:cNvPr id="9" name="TextBox 8">
            <a:extLst>
              <a:ext uri="{FF2B5EF4-FFF2-40B4-BE49-F238E27FC236}">
                <a16:creationId xmlns:a16="http://schemas.microsoft.com/office/drawing/2014/main" id="{98458BBA-FBB1-408F-B9DF-9249747B1287}"/>
              </a:ext>
            </a:extLst>
          </p:cNvPr>
          <p:cNvSpPr txBox="1"/>
          <p:nvPr/>
        </p:nvSpPr>
        <p:spPr>
          <a:xfrm>
            <a:off x="6629400" y="8548419"/>
            <a:ext cx="5953328" cy="720262"/>
          </a:xfrm>
          <a:prstGeom prst="rect">
            <a:avLst/>
          </a:prstGeom>
          <a:noFill/>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TW"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zh-TW"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原理講論</a:t>
            </a:r>
            <a:r>
              <a:rPr kumimoji="0" lang="en-US" altLang="zh-TW"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zh-TW"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第一章 創造原理</a:t>
            </a:r>
            <a:endPar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pic>
        <p:nvPicPr>
          <p:cNvPr id="6" name="그림 5" descr="텍스트이(가) 표시된 사진&#10;&#10;자동 생성된 설명">
            <a:extLst>
              <a:ext uri="{FF2B5EF4-FFF2-40B4-BE49-F238E27FC236}">
                <a16:creationId xmlns:a16="http://schemas.microsoft.com/office/drawing/2014/main" id="{9CA9481E-5BA3-4045-8909-7ED722ADBC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89987" y="2548201"/>
            <a:ext cx="4191000" cy="591978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30115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그림 2" descr="레고, 실내, 장난감이(가) 표시된 사진&#10;&#10;자동 생성된 설명">
            <a:extLst>
              <a:ext uri="{FF2B5EF4-FFF2-40B4-BE49-F238E27FC236}">
                <a16:creationId xmlns:a16="http://schemas.microsoft.com/office/drawing/2014/main" id="{74DF5CAC-7275-BADA-0940-C9021FB21D64}"/>
              </a:ext>
            </a:extLst>
          </p:cNvPr>
          <p:cNvPicPr>
            <a:picLocks noChangeAspect="1"/>
          </p:cNvPicPr>
          <p:nvPr/>
        </p:nvPicPr>
        <p:blipFill rotWithShape="1">
          <a:blip r:embed="rId3">
            <a:extLst>
              <a:ext uri="{28A0092B-C50C-407E-A947-70E740481C1C}">
                <a14:useLocalDpi xmlns:a14="http://schemas.microsoft.com/office/drawing/2010/main" val="0"/>
              </a:ext>
            </a:extLst>
          </a:blip>
          <a:srcRect t="22500" b="11259"/>
          <a:stretch/>
        </p:blipFill>
        <p:spPr>
          <a:xfrm>
            <a:off x="20" y="1167978"/>
            <a:ext cx="18287980" cy="12113877"/>
          </a:xfrm>
          <a:prstGeom prst="rect">
            <a:avLst/>
          </a:prstGeom>
        </p:spPr>
      </p:pic>
      <p:sp>
        <p:nvSpPr>
          <p:cNvPr id="5" name="Object 5">
            <a:extLst>
              <a:ext uri="{FF2B5EF4-FFF2-40B4-BE49-F238E27FC236}">
                <a16:creationId xmlns:a16="http://schemas.microsoft.com/office/drawing/2014/main" id="{A36D0162-6EDB-2064-C6C5-72FA5CBFCA86}"/>
              </a:ext>
            </a:extLst>
          </p:cNvPr>
          <p:cNvSpPr txBox="1"/>
          <p:nvPr/>
        </p:nvSpPr>
        <p:spPr>
          <a:xfrm>
            <a:off x="5238750" y="242887"/>
            <a:ext cx="7810500" cy="2462213"/>
          </a:xfrm>
          <a:prstGeom prst="rect">
            <a:avLst/>
          </a:prstGeom>
          <a:noFill/>
        </p:spPr>
        <p:txBody>
          <a:bodyPr wrap="square" rtlCol="0" anchor="t">
            <a:spAutoFit/>
          </a:bodyPr>
          <a:lstStyle/>
          <a:p>
            <a:pPr algn="dist"/>
            <a:r>
              <a:rPr lang="ja-JP" altLang="en-US" sz="15400" b="1" kern="0" spc="-1700" dirty="0">
                <a:solidFill>
                  <a:srgbClr val="ED8774"/>
                </a:solidFill>
                <a:latin typeface="HG創英角ｺﾞｼｯｸUB" panose="020B0A09000000000000" pitchFamily="49" charset="-128"/>
                <a:ea typeface="HG創英角ｺﾞｼｯｸUB" panose="020B0A09000000000000" pitchFamily="49" charset="-128"/>
              </a:rPr>
              <a:t>授受作用</a:t>
            </a:r>
            <a:endParaRPr lang="en-US" altLang="ja-JP" sz="15400" b="1" kern="0" spc="-1700" dirty="0">
              <a:solidFill>
                <a:srgbClr val="ED8774"/>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380551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5976882" y="2128843"/>
            <a:ext cx="12311118" cy="709399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皆さんはこの思春期をうまく過ごさなければなりません。</a:t>
            </a:r>
            <a:endPar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生きんとするのは思春期であり、死なんとするのは死春期です。死のうとしてこれを抜け出れば、一回りして反対になれば、 </a:t>
            </a:r>
            <a:endPar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百八十度回転すれば死春期が変わって思春期になります。</a:t>
            </a:r>
            <a:endPar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だからイエス様は死ぬ死春期を通して希望の春の日、新しい生きた春の日である新郎新婦の思春期に向かって歩んだのです。分かりますか？ このようになるのです。それが歴史です。 </a:t>
            </a:r>
            <a:endPar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人間の堕落とは何ですか？</a:t>
            </a:r>
            <a:endPar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神様を中心として春の日を迎えられないのです。</a:t>
            </a:r>
            <a:endPar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そうでしょう？</a:t>
            </a:r>
            <a:endPar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5976882"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6" name="그림 5" descr="사람, 남자, 실내이(가) 표시된 사진&#10;&#10;자동 생성된 설명">
            <a:extLst>
              <a:ext uri="{FF2B5EF4-FFF2-40B4-BE49-F238E27FC236}">
                <a16:creationId xmlns:a16="http://schemas.microsoft.com/office/drawing/2014/main" id="{0FDACF11-9933-5C3E-EFA9-550301CF8DE3}"/>
              </a:ext>
            </a:extLst>
          </p:cNvPr>
          <p:cNvPicPr>
            <a:picLocks noChangeAspect="1"/>
          </p:cNvPicPr>
          <p:nvPr/>
        </p:nvPicPr>
        <p:blipFill rotWithShape="1">
          <a:blip r:embed="rId3">
            <a:extLst>
              <a:ext uri="{28A0092B-C50C-407E-A947-70E740481C1C}">
                <a14:useLocalDpi xmlns:a14="http://schemas.microsoft.com/office/drawing/2010/main" val="0"/>
              </a:ext>
            </a:extLst>
          </a:blip>
          <a:srcRect l="6352" t="-20872" r="26027" b="-8581"/>
          <a:stretch/>
        </p:blipFill>
        <p:spPr>
          <a:xfrm>
            <a:off x="-824373" y="-381000"/>
            <a:ext cx="7301373" cy="11048999"/>
          </a:xfrm>
          <a:prstGeom prst="ellipse">
            <a:avLst/>
          </a:prstGeom>
          <a:effectLst>
            <a:softEdge rad="825500"/>
          </a:effectLst>
        </p:spPr>
      </p:pic>
    </p:spTree>
    <p:extLst>
      <p:ext uri="{BB962C8B-B14F-4D97-AF65-F5344CB8AC3E}">
        <p14:creationId xmlns:p14="http://schemas.microsoft.com/office/powerpoint/2010/main" val="12837543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5976882" y="2128843"/>
            <a:ext cx="12082518" cy="7645234"/>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春の日が来たら、孝行者になろうという者たちが自分たちだけ春の日を迎えるのです</a:t>
            </a:r>
            <a:r>
              <a:rPr kumimoji="0" lang="ja-JP" altLang="en-US" sz="4000" b="0" i="0" u="none" strike="noStrike" kern="1200" cap="none" spc="-298" normalizeH="0" baseline="0" noProof="0">
                <a:ln>
                  <a:noFill/>
                </a:ln>
                <a:solidFill>
                  <a:prstClr val="black"/>
                </a:solidFill>
                <a:effectLst/>
                <a:uLnTx/>
                <a:uFillTx/>
                <a:latin typeface="BIZ UDP明朝 Medium" panose="02020500000000000000" pitchFamily="18" charset="-128"/>
                <a:ea typeface="BIZ UDP明朝 Medium" panose="02020500000000000000" pitchFamily="18" charset="-128"/>
              </a:rPr>
              <a:t>か？ 父母</a:t>
            </a: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を中心として「お父さん、お母さん！ きょうは春です。私たちと一緒に出てこの日を</a:t>
            </a:r>
            <a:r>
              <a:rPr kumimoji="0" lang="ja-JP" altLang="en-US" sz="4000" b="0" i="0" u="none" strike="noStrike" kern="1200" cap="none" spc="-298" normalizeH="0" baseline="0" noProof="0">
                <a:ln>
                  <a:noFill/>
                </a:ln>
                <a:solidFill>
                  <a:prstClr val="black"/>
                </a:solidFill>
                <a:effectLst/>
                <a:uLnTx/>
                <a:uFillTx/>
                <a:latin typeface="BIZ UDP明朝 Medium" panose="02020500000000000000" pitchFamily="18" charset="-128"/>
                <a:ea typeface="BIZ UDP明朝 Medium" panose="02020500000000000000" pitchFamily="18" charset="-128"/>
              </a:rPr>
              <a:t>楽しみましょう」 これ</a:t>
            </a: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こそ孝行者であり「お母さん、お父さん！きょうは春の日ですが、春には昼寝をするのが適当です」と言って昼寝をさせておいて、自分たちだけで唄を歌ったり、踊りを踊ったりする連中が孝行者ですか、孝行者ではないですか？</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（孝行者ではありません）。</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孝行者でないばかりか、ろくでなしです。そうでしょう？</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endParaRPr kumimoji="0" lang="en-US" altLang="ja-JP" sz="2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思春期は女性も男性も危ない時です。</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5976882"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6" name="그림 5" descr="사람, 남자, 실내이(가) 표시된 사진&#10;&#10;자동 생성된 설명">
            <a:extLst>
              <a:ext uri="{FF2B5EF4-FFF2-40B4-BE49-F238E27FC236}">
                <a16:creationId xmlns:a16="http://schemas.microsoft.com/office/drawing/2014/main" id="{0FDACF11-9933-5C3E-EFA9-550301CF8DE3}"/>
              </a:ext>
            </a:extLst>
          </p:cNvPr>
          <p:cNvPicPr>
            <a:picLocks noChangeAspect="1"/>
          </p:cNvPicPr>
          <p:nvPr/>
        </p:nvPicPr>
        <p:blipFill rotWithShape="1">
          <a:blip r:embed="rId3">
            <a:extLst>
              <a:ext uri="{28A0092B-C50C-407E-A947-70E740481C1C}">
                <a14:useLocalDpi xmlns:a14="http://schemas.microsoft.com/office/drawing/2010/main" val="0"/>
              </a:ext>
            </a:extLst>
          </a:blip>
          <a:srcRect l="6352" t="-20872" r="26027" b="-8581"/>
          <a:stretch/>
        </p:blipFill>
        <p:spPr>
          <a:xfrm>
            <a:off x="-824373" y="-381000"/>
            <a:ext cx="7301373" cy="11048999"/>
          </a:xfrm>
          <a:prstGeom prst="ellipse">
            <a:avLst/>
          </a:prstGeom>
          <a:effectLst>
            <a:softEdge rad="825500"/>
          </a:effectLst>
        </p:spPr>
      </p:pic>
    </p:spTree>
    <p:extLst>
      <p:ext uri="{BB962C8B-B14F-4D97-AF65-F5344CB8AC3E}">
        <p14:creationId xmlns:p14="http://schemas.microsoft.com/office/powerpoint/2010/main" val="2483856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5976882" y="2128843"/>
            <a:ext cx="12082518" cy="727590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それゆえ、思春期に立場を誤って選択して一生を滅ぼすこともあれば、正しく選択して人生を豊かにすることもあるのです。そのような問題が起こるのです。 </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若い青春時代はほんの短い期間です。レバレンド・ムーンは最も貴い時を正しく過ごした人なのです。どんなことがプラスになるでしょうか？ 若いときに遊びたいだけ遊び、踊りを踊ったり、そういうつまらないことに押し流されることでなく、迫害を受け、嘲笑され、真のものを本質化するためにこの道を行くのです。先生の路程は過去もそのようであり、未来もそうです。</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この道はいつも同じなのです。</a:t>
            </a:r>
            <a:endParaRPr kumimoji="0" lang="en-US" altLang="ja-JP"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5976882"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11658600" y="9081580"/>
            <a:ext cx="6650477" cy="769441"/>
          </a:xfrm>
          <a:prstGeom prst="rect">
            <a:avLst/>
          </a:prstGeom>
          <a:noFill/>
        </p:spPr>
        <p:txBody>
          <a:bodyPr wrap="square">
            <a:spAutoFit/>
          </a:bodyPr>
          <a:lstStyle/>
          <a:p>
            <a:r>
              <a:rPr lang="en-US" altLang="ja-JP" sz="4400" b="1" dirty="0">
                <a:ln w="3175">
                  <a:solidFill>
                    <a:schemeClr val="bg1"/>
                  </a:solidFill>
                </a:ln>
              </a:rPr>
              <a:t>『</a:t>
            </a:r>
            <a:r>
              <a:rPr lang="ja-JP" altLang="en-US" sz="4400" b="1" dirty="0">
                <a:ln w="3175">
                  <a:solidFill>
                    <a:schemeClr val="bg1"/>
                  </a:solidFill>
                </a:ln>
              </a:rPr>
              <a:t>二世の道</a:t>
            </a:r>
            <a:r>
              <a:rPr lang="en-US" altLang="ja-JP" sz="4400" b="1" dirty="0">
                <a:ln w="3175">
                  <a:solidFill>
                    <a:schemeClr val="bg1"/>
                  </a:solidFill>
                </a:ln>
              </a:rPr>
              <a:t>』p.143</a:t>
            </a:r>
            <a:r>
              <a:rPr lang="ja-JP" altLang="en-US" sz="4400" b="1" dirty="0">
                <a:ln w="3175">
                  <a:solidFill>
                    <a:schemeClr val="bg1"/>
                  </a:solidFill>
                </a:ln>
              </a:rPr>
              <a:t>～</a:t>
            </a:r>
            <a:r>
              <a:rPr lang="en-US" altLang="ja-JP" sz="4400" b="1" dirty="0">
                <a:ln w="3175">
                  <a:solidFill>
                    <a:schemeClr val="bg1"/>
                  </a:solidFill>
                </a:ln>
              </a:rPr>
              <a:t>145</a:t>
            </a:r>
            <a:endParaRPr lang="ja-JP" altLang="en-US" sz="4400" b="1" dirty="0">
              <a:ln w="3175">
                <a:solidFill>
                  <a:schemeClr val="bg1"/>
                </a:solidFill>
              </a:ln>
            </a:endParaRPr>
          </a:p>
        </p:txBody>
      </p:sp>
      <p:pic>
        <p:nvPicPr>
          <p:cNvPr id="6" name="그림 5" descr="사람, 남자, 실내이(가) 표시된 사진&#10;&#10;자동 생성된 설명">
            <a:extLst>
              <a:ext uri="{FF2B5EF4-FFF2-40B4-BE49-F238E27FC236}">
                <a16:creationId xmlns:a16="http://schemas.microsoft.com/office/drawing/2014/main" id="{0FDACF11-9933-5C3E-EFA9-550301CF8DE3}"/>
              </a:ext>
            </a:extLst>
          </p:cNvPr>
          <p:cNvPicPr>
            <a:picLocks noChangeAspect="1"/>
          </p:cNvPicPr>
          <p:nvPr/>
        </p:nvPicPr>
        <p:blipFill rotWithShape="1">
          <a:blip r:embed="rId3">
            <a:extLst>
              <a:ext uri="{28A0092B-C50C-407E-A947-70E740481C1C}">
                <a14:useLocalDpi xmlns:a14="http://schemas.microsoft.com/office/drawing/2010/main" val="0"/>
              </a:ext>
            </a:extLst>
          </a:blip>
          <a:srcRect l="6352" t="-20872" r="26027" b="-8581"/>
          <a:stretch/>
        </p:blipFill>
        <p:spPr>
          <a:xfrm>
            <a:off x="-824373" y="-381000"/>
            <a:ext cx="7301373" cy="11048999"/>
          </a:xfrm>
          <a:prstGeom prst="ellipse">
            <a:avLst/>
          </a:prstGeom>
          <a:effectLst>
            <a:softEdge rad="825500"/>
          </a:effectLst>
        </p:spPr>
      </p:pic>
    </p:spTree>
    <p:extLst>
      <p:ext uri="{BB962C8B-B14F-4D97-AF65-F5344CB8AC3E}">
        <p14:creationId xmlns:p14="http://schemas.microsoft.com/office/powerpoint/2010/main" val="2826425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4" descr="실루엣이(가) 표시된 사진&#10;&#10;자동 생성된 설명">
            <a:extLst>
              <a:ext uri="{FF2B5EF4-FFF2-40B4-BE49-F238E27FC236}">
                <a16:creationId xmlns:a16="http://schemas.microsoft.com/office/drawing/2014/main" id="{B18D7FF6-CF55-0FE0-7F76-69A2ADB8A65B}"/>
              </a:ext>
            </a:extLst>
          </p:cNvPr>
          <p:cNvPicPr>
            <a:picLocks noChangeAspect="1"/>
          </p:cNvPicPr>
          <p:nvPr/>
        </p:nvPicPr>
        <p:blipFill rotWithShape="1">
          <a:blip r:embed="rId3"/>
          <a:srcRect t="16137" b="852"/>
          <a:stretch/>
        </p:blipFill>
        <p:spPr>
          <a:xfrm>
            <a:off x="20" y="1923"/>
            <a:ext cx="18287980" cy="10285077"/>
          </a:xfrm>
          <a:prstGeom prst="rect">
            <a:avLst/>
          </a:prstGeom>
        </p:spPr>
      </p:pic>
      <p:sp>
        <p:nvSpPr>
          <p:cNvPr id="4" name="Object 5">
            <a:extLst>
              <a:ext uri="{FF2B5EF4-FFF2-40B4-BE49-F238E27FC236}">
                <a16:creationId xmlns:a16="http://schemas.microsoft.com/office/drawing/2014/main" id="{F4B1E17F-FC6D-FE2D-A439-678B2AAA9A11}"/>
              </a:ext>
            </a:extLst>
          </p:cNvPr>
          <p:cNvSpPr txBox="1"/>
          <p:nvPr/>
        </p:nvSpPr>
        <p:spPr>
          <a:xfrm>
            <a:off x="7924800" y="6667500"/>
            <a:ext cx="9239250" cy="2462213"/>
          </a:xfrm>
          <a:prstGeom prst="rect">
            <a:avLst/>
          </a:prstGeom>
          <a:noFill/>
        </p:spPr>
        <p:txBody>
          <a:bodyPr wrap="square" rtlCol="0" anchor="t">
            <a:spAutoFit/>
          </a:bodyPr>
          <a:lstStyle/>
          <a:p>
            <a:pPr algn="dist"/>
            <a:r>
              <a:rPr lang="ja-JP" altLang="en-US" sz="15400" b="1" kern="0" spc="-1700" dirty="0">
                <a:ln>
                  <a:solidFill>
                    <a:schemeClr val="tx1">
                      <a:lumMod val="75000"/>
                      <a:lumOff val="25000"/>
                    </a:schemeClr>
                  </a:solidFill>
                </a:ln>
                <a:solidFill>
                  <a:srgbClr val="ED8774"/>
                </a:solidFill>
                <a:latin typeface="HG創英角ｺﾞｼｯｸUB" panose="020B0A09000000000000" pitchFamily="49" charset="-128"/>
                <a:ea typeface="HG創英角ｺﾞｼｯｸUB" panose="020B0A09000000000000" pitchFamily="49" charset="-128"/>
              </a:rPr>
              <a:t>純潔と幸福</a:t>
            </a:r>
            <a:endParaRPr lang="en-US" altLang="ja-JP" sz="15400" b="1" kern="0" spc="-1700" dirty="0">
              <a:ln>
                <a:solidFill>
                  <a:schemeClr val="tx1">
                    <a:lumMod val="75000"/>
                    <a:lumOff val="25000"/>
                  </a:schemeClr>
                </a:solidFill>
              </a:ln>
              <a:solidFill>
                <a:srgbClr val="ED8774"/>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83892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45375309-4253-4D61-B034-392CEBA57023}"/>
              </a:ext>
            </a:extLst>
          </p:cNvPr>
          <p:cNvPicPr>
            <a:picLocks noChangeAspect="1"/>
          </p:cNvPicPr>
          <p:nvPr/>
        </p:nvPicPr>
        <p:blipFill>
          <a:blip r:embed="rId3"/>
          <a:srcRect/>
          <a:stretch>
            <a:fillRect/>
          </a:stretch>
        </p:blipFill>
        <p:spPr>
          <a:xfrm>
            <a:off x="3243" y="-1943100"/>
            <a:ext cx="18356623" cy="12230100"/>
          </a:xfrm>
          <a:prstGeom prst="rect">
            <a:avLst/>
          </a:prstGeom>
        </p:spPr>
      </p:pic>
      <p:sp>
        <p:nvSpPr>
          <p:cNvPr id="3" name="TextBox 3"/>
          <p:cNvSpPr txBox="1"/>
          <p:nvPr/>
        </p:nvSpPr>
        <p:spPr>
          <a:xfrm>
            <a:off x="1193664" y="1028700"/>
            <a:ext cx="15900671" cy="7386638"/>
          </a:xfrm>
          <a:prstGeom prst="rect">
            <a:avLst/>
          </a:prstGeom>
        </p:spPr>
        <p:txBody>
          <a:bodyPr wrap="square" lIns="0" tIns="0" rIns="0" bIns="0" rtlCol="0" anchor="t">
            <a:spAutoFit/>
          </a:bodyPr>
          <a:lstStyle/>
          <a:p>
            <a:pPr algn="just"/>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神のみこころは、あなたがたが清くなることである。</a:t>
            </a:r>
            <a:endParaRPr lang="en-US" altLang="ja-JP"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すなわち、不品行を慎み、各自、気をつけて自分のからだを清く尊く保ち、神を知らない異邦人のように情欲をほしいままにせず、また、このようなことで兄弟を踏みつけたり、だましたりしてはならない。前にもあなたがたにきびしく警告しておいたように、主はこれらすべてのことについて、報いをなさるからである。 </a:t>
            </a:r>
            <a:endParaRPr lang="en-US" altLang="ja-JP"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神がわたしたちを召されたのは、汚れたことをするためではなく、清くなるためである。 </a:t>
            </a:r>
            <a:endParaRPr lang="en-US" altLang="ja-JP"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こういうわけであるから、これらの警告を拒む者は、人を拒むのではなく、聖霊をあなたがたの心に賜わる神を拒むのである。 </a:t>
            </a:r>
            <a:endParaRPr 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p:txBody>
      </p:sp>
      <p:sp>
        <p:nvSpPr>
          <p:cNvPr id="5" name="TextBox 4">
            <a:extLst>
              <a:ext uri="{FF2B5EF4-FFF2-40B4-BE49-F238E27FC236}">
                <a16:creationId xmlns:a16="http://schemas.microsoft.com/office/drawing/2014/main" id="{78E0AD1F-068F-477F-89F5-23BBD7B41BB6}"/>
              </a:ext>
            </a:extLst>
          </p:cNvPr>
          <p:cNvSpPr txBox="1"/>
          <p:nvPr/>
        </p:nvSpPr>
        <p:spPr>
          <a:xfrm>
            <a:off x="7924800" y="9210216"/>
            <a:ext cx="9377462" cy="584775"/>
          </a:xfrm>
          <a:prstGeom prst="rect">
            <a:avLst/>
          </a:prstGeom>
          <a:noFill/>
        </p:spPr>
        <p:txBody>
          <a:bodyPr wrap="square">
            <a:spAutoFit/>
          </a:bodyPr>
          <a:lstStyle/>
          <a:p>
            <a:pPr algn="r"/>
            <a:r>
              <a:rPr lang="ja-JP" altLang="en-US" sz="3200" dirty="0">
                <a:solidFill>
                  <a:schemeClr val="bg1"/>
                </a:solidFill>
              </a:rPr>
              <a:t>テサロニケ人への第一の手紙 </a:t>
            </a:r>
            <a:r>
              <a:rPr lang="en-US" altLang="ja-JP" sz="3200" dirty="0">
                <a:solidFill>
                  <a:schemeClr val="bg1"/>
                </a:solidFill>
              </a:rPr>
              <a:t>4:3</a:t>
            </a:r>
            <a:r>
              <a:rPr lang="ja-JP" altLang="en-US" sz="3200" dirty="0">
                <a:solidFill>
                  <a:schemeClr val="bg1"/>
                </a:solidFill>
              </a:rPr>
              <a:t>～</a:t>
            </a:r>
            <a:r>
              <a:rPr lang="en-US" altLang="ja-JP" sz="3200" dirty="0">
                <a:solidFill>
                  <a:schemeClr val="bg1"/>
                </a:solidFill>
              </a:rPr>
              <a:t>8</a:t>
            </a:r>
            <a:endParaRPr lang="ja-JP" altLang="en-US" sz="3200" dirty="0">
              <a:solidFill>
                <a:schemeClr val="bg1"/>
              </a:solidFill>
            </a:endParaRPr>
          </a:p>
        </p:txBody>
      </p:sp>
    </p:spTree>
    <p:extLst>
      <p:ext uri="{BB962C8B-B14F-4D97-AF65-F5344CB8AC3E}">
        <p14:creationId xmlns:p14="http://schemas.microsoft.com/office/powerpoint/2010/main" val="719681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그림 2" descr="실외이(가) 표시된 사진&#10;&#10;자동 생성된 설명">
            <a:extLst>
              <a:ext uri="{FF2B5EF4-FFF2-40B4-BE49-F238E27FC236}">
                <a16:creationId xmlns:a16="http://schemas.microsoft.com/office/drawing/2014/main" id="{2B03395F-4AC2-B61C-9AE5-410B94C6E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8646"/>
            <a:ext cx="18361407" cy="12248745"/>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11501763" y="281885"/>
            <a:ext cx="6778131" cy="3308598"/>
          </a:xfrm>
          <a:prstGeom prst="rect">
            <a:avLst/>
          </a:prstGeom>
          <a:noFill/>
        </p:spPr>
        <p:txBody>
          <a:bodyPr wrap="square" rtlCol="0" anchor="t">
            <a:spAutoFit/>
          </a:bodyPr>
          <a:lstStyle/>
          <a:p>
            <a:pPr algn="ctr"/>
            <a:r>
              <a:rPr lang="ja-JP" altLang="en-US" sz="20900" kern="0" spc="-2300" dirty="0">
                <a:solidFill>
                  <a:srgbClr val="41CC93"/>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純潔</a:t>
            </a:r>
            <a:endParaRPr lang="en-US" dirty="0">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a:extLst>
              <a:ext uri="{28A0092B-C50C-407E-A947-70E740481C1C}">
                <a14:useLocalDpi xmlns:a14="http://schemas.microsoft.com/office/drawing/2010/main" val="0"/>
              </a:ext>
            </a:extLst>
          </a:blip>
          <a:srcRect l="35243" r="1"/>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705100"/>
            <a:ext cx="12826510" cy="608852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絶対者であられる神様が、絶対的基準の上で絶対的価値を付与するために、御自身の子女として創造した人間は、天道が要求する絶対基準の道を行かなければならないのです。絶対者であられる神様を父母として侍るために、行かなければならない宿命的路程の人生が必要だということです。言い換えれば、人間が神様に似て完成し、「絶対者の息子だ、娘だ」 と呼ばれ得る人格者の姿を確保するには、天が定めておいた絶対的基準の道を歩まなければならないという意味です。</a:t>
            </a:r>
            <a:endPar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954391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a:extLst>
              <a:ext uri="{28A0092B-C50C-407E-A947-70E740481C1C}">
                <a14:useLocalDpi xmlns:a14="http://schemas.microsoft.com/office/drawing/2010/main" val="0"/>
              </a:ext>
            </a:extLst>
          </a:blip>
          <a:srcRect l="35243" r="1"/>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128843"/>
            <a:ext cx="12826510" cy="686412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その中で最も重要なものが正に絶対「性」の基準です。</a:t>
            </a:r>
            <a:endParaRPr kumimoji="0" lang="en-US" altLang="ja-JP"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第一には、結婚式の時まで守るべき絶対「性」、すなわち絶対純潔の基準です。人間は、誰もが生まれてから成長過程を経ていくようになります。父母の愛と保護のもと、比較的安全で無難な幼少年時代を経たのち、新しく躍動的な人生を出発する青少年期に入っていきます。外的に成人になるだけでなく、内的に人格完成を通じた絶対人間の道に入っていく瞬間なのです。それで、ここで人間なら誰でも例外なく守るべき絶対必要条件が正に純潔 です。</a:t>
            </a:r>
            <a:endPar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7391401" y="9301329"/>
            <a:ext cx="4995918" cy="646331"/>
          </a:xfrm>
          <a:prstGeom prst="rect">
            <a:avLst/>
          </a:prstGeom>
          <a:noFill/>
        </p:spPr>
        <p:txBody>
          <a:bodyPr wrap="square">
            <a:spAutoFit/>
          </a:bodyPr>
          <a:lstStyle/>
          <a:p>
            <a:r>
              <a:rPr lang="en-US" altLang="ja-JP" sz="3600" dirty="0"/>
              <a:t>『</a:t>
            </a:r>
            <a:r>
              <a:rPr lang="ja-JP" altLang="en-US" sz="3600" dirty="0"/>
              <a:t>平和メッセージ </a:t>
            </a:r>
            <a:r>
              <a:rPr lang="en-US" altLang="ja-JP" sz="3600" dirty="0"/>
              <a:t>12』</a:t>
            </a:r>
            <a:endParaRPr lang="ja-JP" altLang="en-US" sz="3600" dirty="0"/>
          </a:p>
        </p:txBody>
      </p:sp>
    </p:spTree>
    <p:extLst>
      <p:ext uri="{BB962C8B-B14F-4D97-AF65-F5344CB8AC3E}">
        <p14:creationId xmlns:p14="http://schemas.microsoft.com/office/powerpoint/2010/main" val="3997531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2">
            <a:extLst>
              <a:ext uri="{FF2B5EF4-FFF2-40B4-BE49-F238E27FC236}">
                <a16:creationId xmlns:a16="http://schemas.microsoft.com/office/drawing/2014/main" id="{39ED92FA-7B6E-4D0A-8223-150A78F075E2}"/>
              </a:ext>
            </a:extLst>
          </p:cNvPr>
          <p:cNvPicPr>
            <a:picLocks noChangeAspect="1"/>
          </p:cNvPicPr>
          <p:nvPr/>
        </p:nvPicPr>
        <p:blipFill rotWithShape="1">
          <a:blip r:embed="rId3"/>
          <a:srcRect r="33065" b="28664"/>
          <a:stretch/>
        </p:blipFill>
        <p:spPr>
          <a:xfrm>
            <a:off x="1621" y="-2705100"/>
            <a:ext cx="18297208" cy="12992100"/>
          </a:xfrm>
          <a:prstGeom prst="rect">
            <a:avLst/>
          </a:prstGeom>
        </p:spPr>
      </p:pic>
      <p:grpSp>
        <p:nvGrpSpPr>
          <p:cNvPr id="3" name="Group 3"/>
          <p:cNvGrpSpPr/>
          <p:nvPr/>
        </p:nvGrpSpPr>
        <p:grpSpPr>
          <a:xfrm>
            <a:off x="4383335" y="1577663"/>
            <a:ext cx="9521331" cy="7110243"/>
            <a:chOff x="2575268" y="-28575"/>
            <a:chExt cx="12695108" cy="9480325"/>
          </a:xfrm>
        </p:grpSpPr>
        <p:sp>
          <p:nvSpPr>
            <p:cNvPr id="4" name="TextBox 4"/>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6" name="TextBox 6"/>
            <p:cNvSpPr txBox="1"/>
            <p:nvPr/>
          </p:nvSpPr>
          <p:spPr>
            <a:xfrm>
              <a:off x="2575268" y="8802462"/>
              <a:ext cx="12695108" cy="649288"/>
            </a:xfrm>
            <a:prstGeom prst="rect">
              <a:avLst/>
            </a:prstGeom>
          </p:spPr>
          <p:txBody>
            <a:bodyPr lIns="0" tIns="0" rIns="0" bIns="0" rtlCol="0" anchor="t">
              <a:spAutoFit/>
            </a:bodyPr>
            <a:lstStyle/>
            <a:p>
              <a:pPr algn="ctr">
                <a:lnSpc>
                  <a:spcPts val="3900"/>
                </a:lnSpc>
              </a:pPr>
              <a:endParaRPr/>
            </a:p>
          </p:txBody>
        </p:sp>
      </p:grpSp>
      <p:sp>
        <p:nvSpPr>
          <p:cNvPr id="11" name="Object 5">
            <a:extLst>
              <a:ext uri="{FF2B5EF4-FFF2-40B4-BE49-F238E27FC236}">
                <a16:creationId xmlns:a16="http://schemas.microsoft.com/office/drawing/2014/main" id="{3BE30BCC-A35A-4252-ABEE-993D689F4DEA}"/>
              </a:ext>
            </a:extLst>
          </p:cNvPr>
          <p:cNvSpPr txBox="1"/>
          <p:nvPr/>
        </p:nvSpPr>
        <p:spPr>
          <a:xfrm>
            <a:off x="36265" y="6339703"/>
            <a:ext cx="13868400" cy="2462213"/>
          </a:xfrm>
          <a:prstGeom prst="rect">
            <a:avLst/>
          </a:prstGeom>
          <a:noFill/>
        </p:spPr>
        <p:txBody>
          <a:bodyPr wrap="square" rtlCol="0" anchor="t">
            <a:spAutoFit/>
          </a:bodyPr>
          <a:lstStyle/>
          <a:p>
            <a:pPr algn="ctr"/>
            <a:r>
              <a:rPr lang="ja-JP" altLang="en-US" sz="15400" kern="0" spc="-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純潔を守る</a:t>
            </a:r>
            <a:endParaRPr lang="en-US" b="1" dirty="0">
              <a:solidFill>
                <a:schemeClr val="bg1"/>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86016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그림 3" descr="음식, 컵, 후식, 커피이(가) 표시된 사진&#10;&#10;자동 생성된 설명">
            <a:extLst>
              <a:ext uri="{FF2B5EF4-FFF2-40B4-BE49-F238E27FC236}">
                <a16:creationId xmlns:a16="http://schemas.microsoft.com/office/drawing/2014/main" id="{14DA5F0C-09C3-4282-9AEC-D743F94C139B}"/>
              </a:ext>
            </a:extLst>
          </p:cNvPr>
          <p:cNvPicPr>
            <a:picLocks noChangeAspect="1"/>
          </p:cNvPicPr>
          <p:nvPr/>
        </p:nvPicPr>
        <p:blipFill rotWithShape="1">
          <a:blip r:embed="rId3">
            <a:extLst>
              <a:ext uri="{28A0092B-C50C-407E-A947-70E740481C1C}">
                <a14:useLocalDpi xmlns:a14="http://schemas.microsoft.com/office/drawing/2010/main" val="0"/>
              </a:ext>
            </a:extLst>
          </a:blip>
          <a:srcRect t="14003" b="1743"/>
          <a:stretch/>
        </p:blipFill>
        <p:spPr>
          <a:xfrm>
            <a:off x="20" y="1923"/>
            <a:ext cx="18287980" cy="10285077"/>
          </a:xfrm>
          <a:prstGeom prst="rect">
            <a:avLst/>
          </a:prstGeom>
        </p:spPr>
      </p:pic>
    </p:spTree>
    <p:extLst>
      <p:ext uri="{BB962C8B-B14F-4D97-AF65-F5344CB8AC3E}">
        <p14:creationId xmlns:p14="http://schemas.microsoft.com/office/powerpoint/2010/main" val="4023513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9" descr="사람, 결혼이(가) 표시된 사진&#10;&#10;자동 생성된 설명">
            <a:extLst>
              <a:ext uri="{FF2B5EF4-FFF2-40B4-BE49-F238E27FC236}">
                <a16:creationId xmlns:a16="http://schemas.microsoft.com/office/drawing/2014/main" id="{9F33AE4D-AB7D-D434-72E3-C0DEC9EE7B5F}"/>
              </a:ext>
            </a:extLst>
          </p:cNvPr>
          <p:cNvPicPr>
            <a:picLocks noChangeAspect="1"/>
          </p:cNvPicPr>
          <p:nvPr/>
        </p:nvPicPr>
        <p:blipFill rotWithShape="1">
          <a:blip r:embed="rId3"/>
          <a:srcRect t="2824" b="12922"/>
          <a:stretch/>
        </p:blipFill>
        <p:spPr>
          <a:xfrm>
            <a:off x="20" y="1923"/>
            <a:ext cx="18287980" cy="10285077"/>
          </a:xfrm>
          <a:prstGeom prst="rect">
            <a:avLst/>
          </a:prstGeom>
        </p:spPr>
      </p:pic>
    </p:spTree>
    <p:extLst>
      <p:ext uri="{BB962C8B-B14F-4D97-AF65-F5344CB8AC3E}">
        <p14:creationId xmlns:p14="http://schemas.microsoft.com/office/powerpoint/2010/main" val="1365466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직사각형 1">
            <a:extLst>
              <a:ext uri="{FF2B5EF4-FFF2-40B4-BE49-F238E27FC236}">
                <a16:creationId xmlns:a16="http://schemas.microsoft.com/office/drawing/2014/main" id="{91052ABC-4C13-4C15-B925-4EF2ED8E0D36}"/>
              </a:ext>
            </a:extLst>
          </p:cNvPr>
          <p:cNvSpPr/>
          <p:nvPr/>
        </p:nvSpPr>
        <p:spPr>
          <a:xfrm>
            <a:off x="4820866" y="-385060"/>
            <a:ext cx="13563600" cy="11049000"/>
          </a:xfrm>
          <a:prstGeom prst="rect">
            <a:avLst/>
          </a:prstGeom>
          <a:solidFill>
            <a:srgbClr val="ECEBE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extBox 5"/>
          <p:cNvSpPr txBox="1"/>
          <p:nvPr/>
        </p:nvSpPr>
        <p:spPr>
          <a:xfrm>
            <a:off x="6689791" y="2288152"/>
            <a:ext cx="11217211" cy="7777072"/>
          </a:xfrm>
          <a:prstGeom prst="rect">
            <a:avLst/>
          </a:prstGeom>
        </p:spPr>
        <p:txBody>
          <a:bodyPr vert="horz" lIns="91440" tIns="45720" rIns="91440" bIns="45720" rtlCol="0">
            <a:normAutofit/>
          </a:bodyPr>
          <a:lstStyle/>
          <a:p>
            <a:pPr marR="0" lvl="0" fontAlgn="auto">
              <a:spcBef>
                <a:spcPts val="0"/>
              </a:spcBef>
              <a:spcAft>
                <a:spcPts val="600"/>
              </a:spcAft>
              <a:buClrTx/>
              <a:buSzTx/>
              <a:tabLst/>
              <a:defRPr/>
            </a:pPr>
            <a:r>
              <a:rPr kumimoji="0" lang="ja-JP" altLang="en-US" sz="4800" b="0" i="0" u="none" strike="noStrike" cap="none" normalizeH="0" baseline="0" noProof="0" dirty="0">
                <a:ln>
                  <a:noFill/>
                </a:ln>
                <a:effectLst/>
                <a:uLnTx/>
                <a:uFillTx/>
                <a:latin typeface="BIZ UDP明朝 Medium" panose="02020500000000000000" pitchFamily="18" charset="-128"/>
                <a:ea typeface="BIZ UDP明朝 Medium" panose="02020500000000000000" pitchFamily="18" charset="-128"/>
              </a:rPr>
              <a:t>青少年として堕落して汚れず、染まらずに、聖なる純潔を大切に保管して、これをどこにもっていくのでしょうか。天が最も喜ぶことのできる祭壇に掲げて神様が喜ぶ、そのよう な純潔をもった男性と女性が出会って一つに結ばれる貴い基台が、新郎新婦の出会う場にならなければなりません。 </a:t>
            </a:r>
          </a:p>
        </p:txBody>
      </p:sp>
      <p:sp>
        <p:nvSpPr>
          <p:cNvPr id="10" name="Object 7">
            <a:extLst>
              <a:ext uri="{FF2B5EF4-FFF2-40B4-BE49-F238E27FC236}">
                <a16:creationId xmlns:a16="http://schemas.microsoft.com/office/drawing/2014/main" id="{0EC7916E-836A-4ABE-BAFB-259C7A0780BF}"/>
              </a:ext>
            </a:extLst>
          </p:cNvPr>
          <p:cNvSpPr txBox="1"/>
          <p:nvPr/>
        </p:nvSpPr>
        <p:spPr>
          <a:xfrm>
            <a:off x="6689791" y="489792"/>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11" name="図 13">
            <a:extLst>
              <a:ext uri="{FF2B5EF4-FFF2-40B4-BE49-F238E27FC236}">
                <a16:creationId xmlns:a16="http://schemas.microsoft.com/office/drawing/2014/main" id="{5D4A9600-4E7E-43C4-85CA-25FDF5368D47}"/>
              </a:ext>
            </a:extLst>
          </p:cNvPr>
          <p:cNvPicPr>
            <a:picLocks noChangeAspect="1"/>
          </p:cNvPicPr>
          <p:nvPr/>
        </p:nvPicPr>
        <p:blipFill rotWithShape="1">
          <a:blip r:embed="rId3">
            <a:extLst>
              <a:ext uri="{28A0092B-C50C-407E-A947-70E740481C1C}">
                <a14:useLocalDpi xmlns:a14="http://schemas.microsoft.com/office/drawing/2010/main" val="0"/>
              </a:ext>
            </a:extLst>
          </a:blip>
          <a:srcRect l="-14566" t="2459" r="14566" b="657"/>
          <a:stretch/>
        </p:blipFill>
        <p:spPr>
          <a:xfrm>
            <a:off x="-3717705" y="-38100"/>
            <a:ext cx="10352576" cy="1032510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8" name="TextBox 7">
            <a:extLst>
              <a:ext uri="{FF2B5EF4-FFF2-40B4-BE49-F238E27FC236}">
                <a16:creationId xmlns:a16="http://schemas.microsoft.com/office/drawing/2014/main" id="{D566EA26-4EC2-8E06-8643-DD2760B86A8E}"/>
              </a:ext>
            </a:extLst>
          </p:cNvPr>
          <p:cNvSpPr txBox="1"/>
          <p:nvPr/>
        </p:nvSpPr>
        <p:spPr>
          <a:xfrm>
            <a:off x="10591800" y="8911064"/>
            <a:ext cx="7390717" cy="769441"/>
          </a:xfrm>
          <a:prstGeom prst="rect">
            <a:avLst/>
          </a:prstGeom>
          <a:noFill/>
        </p:spPr>
        <p:txBody>
          <a:bodyPr wrap="square">
            <a:spAutoFit/>
          </a:bodyPr>
          <a:lstStyle/>
          <a:p>
            <a:r>
              <a:rPr lang="en-US" altLang="ja-JP" sz="4400" dirty="0"/>
              <a:t>『</a:t>
            </a:r>
            <a:r>
              <a:rPr lang="ja-JP" altLang="en-US" sz="4400" dirty="0"/>
              <a:t>真の愛</a:t>
            </a:r>
            <a:r>
              <a:rPr lang="en-US" altLang="ja-JP" sz="4400" dirty="0"/>
              <a:t>』</a:t>
            </a:r>
            <a:r>
              <a:rPr lang="ja-JP" altLang="en-US" sz="4400" dirty="0"/>
              <a:t>第三章 愛と結婚</a:t>
            </a:r>
          </a:p>
        </p:txBody>
      </p:sp>
    </p:spTree>
    <p:extLst>
      <p:ext uri="{BB962C8B-B14F-4D97-AF65-F5344CB8AC3E}">
        <p14:creationId xmlns:p14="http://schemas.microsoft.com/office/powerpoint/2010/main" val="17533771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5741</TotalTime>
  <Words>3662</Words>
  <PresentationFormat>ユーザー設定</PresentationFormat>
  <Paragraphs>109</Paragraphs>
  <Slides>19</Slides>
  <Notes>19</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19</vt:i4>
      </vt:variant>
    </vt:vector>
  </HeadingPairs>
  <TitlesOfParts>
    <vt:vector size="27" baseType="lpstr">
      <vt:lpstr>BIZ UDP明朝 Medium</vt:lpstr>
      <vt:lpstr>Gmarket Sans Bold</vt:lpstr>
      <vt:lpstr>HG創英角ｺﾞｼｯｸUB</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2022-06-21T04:52:11Z</dcterms:modified>
</cp:coreProperties>
</file>