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879" r:id="rId1"/>
  </p:sldMasterIdLst>
  <p:notesMasterIdLst>
    <p:notesMasterId r:id="rId14"/>
  </p:notesMasterIdLst>
  <p:handoutMasterIdLst>
    <p:handoutMasterId r:id="rId15"/>
  </p:handoutMasterIdLst>
  <p:sldIdLst>
    <p:sldId id="271" r:id="rId2"/>
    <p:sldId id="278" r:id="rId3"/>
    <p:sldId id="285" r:id="rId4"/>
    <p:sldId id="279" r:id="rId5"/>
    <p:sldId id="287" r:id="rId6"/>
    <p:sldId id="280" r:id="rId7"/>
    <p:sldId id="281" r:id="rId8"/>
    <p:sldId id="282" r:id="rId9"/>
    <p:sldId id="283" r:id="rId10"/>
    <p:sldId id="284" r:id="rId11"/>
    <p:sldId id="288" r:id="rId12"/>
    <p:sldId id="289" r:id="rId13"/>
  </p:sldIdLst>
  <p:sldSz cx="9144000" cy="6858000" type="screen4x3"/>
  <p:notesSz cx="9866313" cy="6735763"/>
  <p:embeddedFontLst>
    <p:embeddedFont>
      <p:font typeface="Calibri" panose="020F0502020204030204" pitchFamily="34" charset="0"/>
      <p:regular r:id="rId16"/>
      <p:bold r:id="rId17"/>
      <p:italic r:id="rId18"/>
      <p:boldItalic r:id="rId19"/>
    </p:embeddedFont>
    <p:embeddedFont>
      <p:font typeface="ＭＳ Ｐゴシック" panose="020B0600070205080204" pitchFamily="50" charset="-128"/>
      <p:regular r:id="rId20"/>
    </p:embeddedFont>
    <p:embeddedFont>
      <p:font typeface="UD デジタル 教科書体 NK-B" panose="02020700000000000000" pitchFamily="18" charset="-128"/>
      <p:bold r:id="rId21"/>
    </p:embeddedFont>
    <p:embeddedFont>
      <p:font typeface="メイリオ" panose="020B0604030504040204" pitchFamily="50" charset="-128"/>
      <p:regular r:id="rId22"/>
      <p:bold r:id="rId23"/>
      <p:italic r:id="rId24"/>
      <p:boldItalic r:id="rId25"/>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CCECFF"/>
    <a:srgbClr val="00FFCC"/>
    <a:srgbClr val="FFE5F9"/>
    <a:srgbClr val="FFCCFF"/>
    <a:srgbClr val="006666"/>
    <a:srgbClr val="FF00FF"/>
    <a:srgbClr val="6B0BCB"/>
    <a:srgbClr val="4B02AC"/>
    <a:srgbClr val="E3EB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5585" autoAdjust="0"/>
    <p:restoredTop sz="74353" autoAdjust="0"/>
  </p:normalViewPr>
  <p:slideViewPr>
    <p:cSldViewPr>
      <p:cViewPr varScale="1">
        <p:scale>
          <a:sx n="83" d="100"/>
          <a:sy n="83" d="100"/>
        </p:scale>
        <p:origin x="201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132" d="100"/>
          <a:sy n="132" d="100"/>
        </p:scale>
        <p:origin x="2304" y="1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openxmlformats.org/officeDocument/2006/relationships/font" Target="fonts/font8.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7.fntdata"/><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2022/9/28</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2022/9/28</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今日は聖書にある、ノアの箱舟のお話をしながら、</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神様を信じて行動することの大切さについて考えましょう。</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前のお話では、カインとアベルが仲良く出来なかったので神様の国をつくれなかったというお話をしましたね。</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それから長いあいだ、人間の悪い心は無くなりませんでした。</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ea"/>
                <a:ea typeface="+mn-ea"/>
                <a:cs typeface="+mn-cs"/>
              </a:rPr>
              <a:t>雨が止んで箱舟から出たノアは、神様に感謝の気持ちを捧げ、礼拝とお祈りをしました。</a:t>
            </a:r>
            <a:endParaRPr kumimoji="1" lang="en-US" altLang="ja-JP" sz="1200" kern="1200" dirty="0">
              <a:solidFill>
                <a:schemeClr val="tx1"/>
              </a:solidFill>
              <a:effectLst/>
              <a:latin typeface="+mn-ea"/>
              <a:ea typeface="+mn-ea"/>
              <a:cs typeface="+mn-cs"/>
            </a:endParaRPr>
          </a:p>
          <a:p>
            <a:endParaRPr kumimoji="1" lang="en-US" altLang="ja-JP" sz="1200" kern="1200" dirty="0">
              <a:solidFill>
                <a:schemeClr val="tx1"/>
              </a:solidFill>
              <a:effectLst/>
              <a:latin typeface="+mn-ea"/>
              <a:ea typeface="+mn-ea"/>
              <a:cs typeface="+mn-cs"/>
            </a:endParaRPr>
          </a:p>
          <a:p>
            <a:r>
              <a:rPr kumimoji="1" lang="ja-JP" altLang="en-US" sz="1200" kern="1200" dirty="0">
                <a:solidFill>
                  <a:schemeClr val="tx1"/>
                </a:solidFill>
                <a:effectLst/>
                <a:latin typeface="+mn-ea"/>
                <a:ea typeface="+mn-ea"/>
                <a:cs typeface="+mn-cs"/>
              </a:rPr>
              <a:t>すると、神様は二度と生きたものを殺さないと約束をしました。そして、空にきれいな虹がかかったのです。</a:t>
            </a:r>
            <a:endParaRPr kumimoji="1" lang="en-US" altLang="ja-JP" sz="1200" kern="1200" dirty="0">
              <a:solidFill>
                <a:schemeClr val="tx1"/>
              </a:solidFill>
              <a:effectLst/>
              <a:latin typeface="+mn-ea"/>
              <a:ea typeface="+mn-ea"/>
              <a:cs typeface="+mn-cs"/>
            </a:endParaRPr>
          </a:p>
          <a:p>
            <a:endParaRPr kumimoji="1" lang="en-US" altLang="ja-JP" sz="1200" kern="1200" dirty="0">
              <a:solidFill>
                <a:schemeClr val="tx1"/>
              </a:solidFill>
              <a:effectLst/>
              <a:latin typeface="+mn-ea"/>
              <a:ea typeface="+mn-ea"/>
              <a:cs typeface="+mn-cs"/>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2604233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ea"/>
                <a:ea typeface="+mn-ea"/>
                <a:cs typeface="+mn-cs"/>
              </a:rPr>
              <a:t>聖書にはこのように書いてあります。</a:t>
            </a:r>
            <a:endParaRPr kumimoji="1" lang="en-US" altLang="ja-JP" sz="1200" kern="1200" dirty="0">
              <a:solidFill>
                <a:schemeClr val="tx1"/>
              </a:solidFill>
              <a:effectLst/>
              <a:latin typeface="+mn-ea"/>
              <a:ea typeface="+mn-ea"/>
              <a:cs typeface="+mn-cs"/>
            </a:endParaRPr>
          </a:p>
          <a:p>
            <a:endParaRPr kumimoji="1" lang="en-US" altLang="ja-JP" sz="1200" kern="1200" dirty="0">
              <a:solidFill>
                <a:schemeClr val="tx1"/>
              </a:solidFill>
              <a:effectLst/>
              <a:latin typeface="+mn-ea"/>
              <a:ea typeface="+mn-ea"/>
              <a:cs typeface="+mn-cs"/>
            </a:endParaRPr>
          </a:p>
          <a:p>
            <a:r>
              <a:rPr kumimoji="1" lang="ja-JP" altLang="en-US" sz="12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rPr>
              <a:t>「</a:t>
            </a:r>
            <a:r>
              <a:rPr lang="ja-JP" altLang="en-US" sz="12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rPr>
              <a:t>わたしはあなたがた及びあなたがたの後の子孫と契約をたてる</a:t>
            </a:r>
            <a:r>
              <a:rPr lang="en-US" altLang="ja-JP" sz="12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rPr>
              <a:t>…</a:t>
            </a:r>
            <a:r>
              <a:rPr lang="ja-JP" altLang="en-US" sz="12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rPr>
              <a:t>わたしがあなたがたとたてる契約により、すべてのの肉なる者は、もはや洪水によって滅ぼされることはなく、また地を滅ぼす洪水は、再び起こらないだろう</a:t>
            </a:r>
            <a:r>
              <a:rPr kumimoji="1" lang="ja-JP" altLang="en-US" sz="12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rPr>
              <a:t>」</a:t>
            </a:r>
            <a:endParaRPr kumimoji="1" lang="en-US" altLang="ja-JP" sz="12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endParaRPr>
          </a:p>
          <a:p>
            <a:endParaRPr kumimoji="1" lang="en-US" altLang="ja-JP" sz="1200" kern="12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cs typeface="+mn-cs"/>
            </a:endParaRPr>
          </a:p>
          <a:p>
            <a:r>
              <a:rPr kumimoji="1" lang="ja-JP" altLang="en-US" sz="1200" kern="12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cs typeface="+mn-cs"/>
              </a:rPr>
              <a:t>ここでいう契約というのは、もう、地を滅ぼすような洪水をおこなさない、ということです。</a:t>
            </a:r>
            <a:endParaRPr kumimoji="1" lang="en-US" altLang="ja-JP" sz="1200" kern="12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cs typeface="+mn-cs"/>
            </a:endParaRPr>
          </a:p>
          <a:p>
            <a:r>
              <a:rPr kumimoji="1" lang="ja-JP" altLang="en-US" sz="1200" kern="12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cs typeface="+mn-cs"/>
              </a:rPr>
              <a:t>その契約のしるしとして、きれいな虹を空にかけたのです。</a:t>
            </a:r>
            <a:endParaRPr kumimoji="1" lang="en-US" altLang="ja-JP" sz="1200" kern="1200" dirty="0">
              <a:solidFill>
                <a:schemeClr val="tx1"/>
              </a:solidFill>
              <a:effectLst/>
              <a:latin typeface="+mn-ea"/>
              <a:ea typeface="+mn-ea"/>
              <a:cs typeface="+mn-cs"/>
            </a:endParaRPr>
          </a:p>
          <a:p>
            <a:endParaRPr kumimoji="1" lang="ja-JP" altLang="ja-JP" sz="1200" kern="1200" dirty="0">
              <a:solidFill>
                <a:schemeClr val="tx1"/>
              </a:solidFill>
              <a:effectLst/>
              <a:latin typeface="+mn-ea"/>
              <a:ea typeface="+mn-ea"/>
              <a:cs typeface="+mn-cs"/>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11</a:t>
            </a:fld>
            <a:endParaRPr kumimoji="1" lang="ja-JP" altLang="en-US"/>
          </a:p>
        </p:txBody>
      </p:sp>
    </p:spTree>
    <p:extLst>
      <p:ext uri="{BB962C8B-B14F-4D97-AF65-F5344CB8AC3E}">
        <p14:creationId xmlns:p14="http://schemas.microsoft.com/office/powerpoint/2010/main" val="140119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kern="1200" dirty="0">
                <a:solidFill>
                  <a:schemeClr val="tx1"/>
                </a:solidFill>
                <a:effectLst/>
                <a:latin typeface="+mn-ea"/>
                <a:ea typeface="+mn-ea"/>
                <a:cs typeface="+mn-cs"/>
              </a:rPr>
              <a:t>みなさんもノアの様に</a:t>
            </a:r>
            <a:endParaRPr kumimoji="1" lang="en-US" altLang="ja-JP" sz="1200" kern="1200" dirty="0">
              <a:solidFill>
                <a:schemeClr val="tx1"/>
              </a:solidFill>
              <a:effectLst/>
              <a:latin typeface="+mn-ea"/>
              <a:ea typeface="+mn-ea"/>
              <a:cs typeface="+mn-cs"/>
            </a:endParaRPr>
          </a:p>
          <a:p>
            <a:r>
              <a:rPr kumimoji="1" lang="ja-JP" altLang="en-US" sz="1200" kern="1200" dirty="0">
                <a:solidFill>
                  <a:schemeClr val="tx1"/>
                </a:solidFill>
                <a:effectLst/>
                <a:latin typeface="+mn-ea"/>
                <a:ea typeface="+mn-ea"/>
                <a:cs typeface="+mn-cs"/>
              </a:rPr>
              <a:t>神様を信じ、神様の言うことをまもれるようになりましょう。</a:t>
            </a:r>
            <a:endParaRPr kumimoji="1" lang="en-US" altLang="ja-JP" sz="1200" kern="1200" dirty="0">
              <a:solidFill>
                <a:schemeClr val="tx1"/>
              </a:solidFill>
              <a:effectLst/>
              <a:latin typeface="+mn-ea"/>
              <a:ea typeface="+mn-ea"/>
              <a:cs typeface="+mn-cs"/>
            </a:endParaRPr>
          </a:p>
          <a:p>
            <a:endParaRPr kumimoji="1" lang="en-US" altLang="ja-JP" sz="1200" kern="1200" dirty="0">
              <a:solidFill>
                <a:schemeClr val="tx1"/>
              </a:solidFill>
              <a:effectLst/>
              <a:latin typeface="+mn-ea"/>
              <a:ea typeface="+mn-ea"/>
              <a:cs typeface="+mn-cs"/>
            </a:endParaRPr>
          </a:p>
          <a:p>
            <a:endParaRPr kumimoji="1" lang="en-US" altLang="ja-JP" sz="1200" kern="1200" dirty="0">
              <a:solidFill>
                <a:schemeClr val="tx1"/>
              </a:solidFill>
              <a:effectLst/>
              <a:latin typeface="+mn-ea"/>
              <a:ea typeface="+mn-ea"/>
              <a:cs typeface="+mn-cs"/>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12</a:t>
            </a:fld>
            <a:endParaRPr kumimoji="1" lang="ja-JP" altLang="en-US"/>
          </a:p>
        </p:txBody>
      </p:sp>
    </p:spTree>
    <p:extLst>
      <p:ext uri="{BB962C8B-B14F-4D97-AF65-F5344CB8AC3E}">
        <p14:creationId xmlns:p14="http://schemas.microsoft.com/office/powerpoint/2010/main" val="1313159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神様を忘れてしまった人間は悪いことばっかりをしました。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神様はとっても悲しまれました。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どんなに、神様が、喧嘩や争いをやめてほしいと願っても、誰も神様の言葉を聞きません。</a:t>
            </a:r>
            <a:endParaRPr kumimoji="1" lang="en-US" altLang="ja-JP" dirty="0">
              <a:latin typeface="+mn-ea"/>
              <a:ea typeface="+mn-ea"/>
            </a:endParaRPr>
          </a:p>
          <a:p>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1905405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とても悲しまれた神様は、ついに、</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a:t>
            </a:r>
            <a:r>
              <a:rPr kumimoji="1" lang="ja-JP" altLang="en-US" sz="12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わたしが創造した人を地のおもてからぬぐい去ろう。人も獣も、這うものも、空の鳥までも。私はこれらを造ったことを悔いる</a:t>
            </a:r>
            <a:r>
              <a:rPr kumimoji="1" lang="ja-JP" altLang="en-US" dirty="0">
                <a:latin typeface="+mn-ea"/>
                <a:ea typeface="+mn-ea"/>
              </a:rPr>
              <a:t>」といわれました。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神様は、たくさんの雨を降らせて、すべての人間を滅ぼすことを決めたのです。</a:t>
            </a:r>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3803398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しかし、「ノア」だけは、神様のことを信じているよい心を持っていました。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そこで、神様はノアに</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「あなたはこれから大きな船を作りなさい」</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と言われました。</a:t>
            </a:r>
            <a:endParaRPr kumimoji="1" lang="en-US" altLang="ja-JP" dirty="0">
              <a:latin typeface="+mn-ea"/>
              <a:ea typeface="+mn-ea"/>
            </a:endParaRPr>
          </a:p>
          <a:p>
            <a:endParaRPr kumimoji="1" lang="en-US" altLang="ja-JP" dirty="0">
              <a:latin typeface="+mn-ea"/>
              <a:ea typeface="+mn-ea"/>
            </a:endParaRPr>
          </a:p>
          <a:p>
            <a:endParaRPr kumimoji="1" lang="en-US" altLang="ja-JP" dirty="0">
              <a:latin typeface="+mn-ea"/>
              <a:ea typeface="+mn-ea"/>
            </a:endParaRPr>
          </a:p>
          <a:p>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2694224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神様はノアに、箱舟の大きさも細かく指示されました。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それはそれは大きな舟でした。</a:t>
            </a:r>
            <a:endParaRPr kumimoji="1" lang="en-US" altLang="ja-JP" dirty="0">
              <a:latin typeface="+mn-ea"/>
              <a:ea typeface="+mn-ea"/>
            </a:endParaRPr>
          </a:p>
          <a:p>
            <a:endParaRPr kumimoji="1" lang="en-US" altLang="ja-JP" dirty="0">
              <a:latin typeface="+mn-ea"/>
              <a:ea typeface="+mn-ea"/>
            </a:endParaRPr>
          </a:p>
          <a:p>
            <a:endParaRPr kumimoji="1" lang="en-US" altLang="ja-JP" dirty="0">
              <a:latin typeface="+mn-ea"/>
              <a:ea typeface="+mn-ea"/>
            </a:endParaRPr>
          </a:p>
          <a:p>
            <a:endParaRPr kumimoji="1" lang="en-US" altLang="ja-JP" dirty="0">
              <a:latin typeface="+mn-ea"/>
              <a:ea typeface="+mn-ea"/>
            </a:endParaRPr>
          </a:p>
          <a:p>
            <a:endParaRPr kumimoji="1" lang="en-US" altLang="ja-JP" dirty="0">
              <a:latin typeface="+mn-ea"/>
              <a:ea typeface="+mn-ea"/>
            </a:endParaRPr>
          </a:p>
          <a:p>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1033329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さらに、神様はノアに山の上に作りなさいと言われました。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みんなの知っている船はどこにありますか？海や川のそばにあるよね。</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だけど、神様は山の上に作りなさいと言ったのです。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普通なら、「そんな馬鹿な」って思ってしまいます。</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でも、ノアは、神様の言葉を信じて、ひたすら、山の上に船を造り続けました。</a:t>
            </a:r>
            <a:endParaRPr kumimoji="1" lang="en-US" altLang="ja-JP" dirty="0">
              <a:latin typeface="+mn-ea"/>
              <a:ea typeface="+mn-ea"/>
            </a:endParaRPr>
          </a:p>
          <a:p>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829827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周りの人たちは、</a:t>
            </a: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「山の上に船を作るなんておかしいんじゃないの」と、</a:t>
            </a:r>
            <a:endParaRPr kumimoji="1" lang="en-US" altLang="ja-JP" dirty="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みんなでノアのことをバカにします。</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でも、ノアは、船づくりをやめませんでした。</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なぜなら、神様との約束だったからです。</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そして、ノアは１００年以上もかかって箱舟を作りました。</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アダムとエバは神様との約束を守りませんでした。</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でも、ノアは神様との約束を守り抜いたのです。</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どんなに人々に馬鹿にされても、ノアは、神様だけを信じて、愛して、約束を守ったのです。</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神様はどれほどうれしかったでしょうか。</a:t>
            </a:r>
            <a:endParaRPr kumimoji="1" lang="en-US" altLang="ja-JP" sz="1200" kern="1200" dirty="0">
              <a:solidFill>
                <a:schemeClr val="tx1"/>
              </a:solidFill>
              <a:effectLst/>
              <a:latin typeface="+mn-ea"/>
              <a:ea typeface="+mn-ea"/>
              <a:cs typeface="+mn-cs"/>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3011108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ノアは完成した箱舟に、たくさんの動物を載せました。これも神様との約束でした。</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そして、最後、ノアの家族が、箱舟に乗り込みました。</a:t>
            </a: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ea"/>
                <a:ea typeface="+mn-ea"/>
                <a:cs typeface="+mn-cs"/>
              </a:rPr>
              <a:t>すると・・・</a:t>
            </a:r>
            <a:endParaRPr kumimoji="1" lang="en-US" altLang="ja-JP" sz="1200" kern="1200" dirty="0">
              <a:solidFill>
                <a:schemeClr val="tx1"/>
              </a:solidFill>
              <a:effectLst/>
              <a:latin typeface="+mn-ea"/>
              <a:ea typeface="+mn-ea"/>
              <a:cs typeface="+mn-cs"/>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9165418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たくさんの雨が降り始めました。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その雨は、</a:t>
            </a:r>
            <a:r>
              <a:rPr kumimoji="1" lang="en-US" altLang="ja-JP" dirty="0">
                <a:latin typeface="+mn-ea"/>
                <a:ea typeface="+mn-ea"/>
              </a:rPr>
              <a:t>40</a:t>
            </a:r>
            <a:r>
              <a:rPr kumimoji="1" lang="ja-JP" altLang="en-US" dirty="0">
                <a:latin typeface="+mn-ea"/>
                <a:ea typeface="+mn-ea"/>
              </a:rPr>
              <a:t>日振り続けました。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たくさんの雨が集まって大きな水溜りができました。水たまりは、川のようになり、湖のようになり、最後には海のようになりました。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箱舟に乗らなかった人は、全部流されてしまいました。</a:t>
            </a:r>
            <a:endParaRPr kumimoji="1" lang="en-US" altLang="ja-JP" dirty="0">
              <a:latin typeface="+mn-ea"/>
              <a:ea typeface="+mn-ea"/>
            </a:endParaRPr>
          </a:p>
          <a:p>
            <a:endParaRPr kumimoji="1" lang="en-US" altLang="ja-JP" dirty="0">
              <a:latin typeface="+mn-ea"/>
              <a:ea typeface="+mn-ea"/>
            </a:endParaRPr>
          </a:p>
          <a:p>
            <a:r>
              <a:rPr kumimoji="1" lang="ja-JP" altLang="en-US" dirty="0">
                <a:latin typeface="+mn-ea"/>
                <a:ea typeface="+mn-ea"/>
              </a:rPr>
              <a:t>箱舟にのった、動物とノアの家族は、助かったのです。</a:t>
            </a:r>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1211770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2022/9/28</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2022/9/28</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2022/9/28</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2022/9/28</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2022/9/28</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2022/9/28</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2022/9/28</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2022/9/28</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2022/9/28</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2022/9/28</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2022/9/28</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2022/9/28</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2022/9/28</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2022/9/28</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5304" y="45064"/>
            <a:ext cx="9073392" cy="6767872"/>
          </a:xfrm>
          <a:effectLst>
            <a:glow rad="127000">
              <a:schemeClr val="accent1"/>
            </a:glow>
          </a:effectLst>
        </p:spPr>
      </p:pic>
      <p:sp>
        <p:nvSpPr>
          <p:cNvPr id="11" name="テキスト ボックス 10">
            <a:extLst>
              <a:ext uri="{FF2B5EF4-FFF2-40B4-BE49-F238E27FC236}">
                <a16:creationId xmlns:a16="http://schemas.microsoft.com/office/drawing/2014/main" id="{A374C4C1-BF65-9548-975E-636E0D66B1D2}"/>
              </a:ext>
            </a:extLst>
          </p:cNvPr>
          <p:cNvSpPr txBox="1"/>
          <p:nvPr/>
        </p:nvSpPr>
        <p:spPr>
          <a:xfrm>
            <a:off x="1" y="2605424"/>
            <a:ext cx="9144000" cy="1015663"/>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神様を信じて行動しよう</a:t>
            </a:r>
          </a:p>
        </p:txBody>
      </p:sp>
      <p:sp>
        <p:nvSpPr>
          <p:cNvPr id="12" name="テキスト ボックス 11">
            <a:extLst>
              <a:ext uri="{FF2B5EF4-FFF2-40B4-BE49-F238E27FC236}">
                <a16:creationId xmlns:a16="http://schemas.microsoft.com/office/drawing/2014/main" id="{E2377229-14AA-0246-B3ED-41386E71F918}"/>
              </a:ext>
            </a:extLst>
          </p:cNvPr>
          <p:cNvSpPr txBox="1"/>
          <p:nvPr/>
        </p:nvSpPr>
        <p:spPr>
          <a:xfrm>
            <a:off x="1742730" y="791999"/>
            <a:ext cx="5658541" cy="1015663"/>
          </a:xfrm>
          <a:prstGeom prst="rect">
            <a:avLst/>
          </a:prstGeom>
          <a:noFill/>
          <a:ln>
            <a:noFill/>
          </a:ln>
        </p:spPr>
        <p:txBody>
          <a:bodyPr wrap="square" rtlCol="0">
            <a:spAutoFit/>
          </a:bodyPr>
          <a:lstStyle/>
          <a:p>
            <a:r>
              <a:rPr lang="ja-JP" altLang="en-US" sz="6000">
                <a:solidFill>
                  <a:srgbClr val="006666"/>
                </a:solidFill>
                <a:latin typeface="UD デジタル 教科書体 NK-B" panose="02020700000000000000" pitchFamily="18" charset="-128"/>
                <a:ea typeface="UD デジタル 教科書体 NK-B" panose="02020700000000000000" pitchFamily="18" charset="-128"/>
              </a:rPr>
              <a:t>きょうのおはなし</a:t>
            </a:r>
            <a:endParaRPr kumimoji="1"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62BFF0BF-FAE5-D623-BBC9-58B0A4D05B19}"/>
              </a:ext>
            </a:extLst>
          </p:cNvPr>
          <p:cNvSpPr txBox="1"/>
          <p:nvPr/>
        </p:nvSpPr>
        <p:spPr>
          <a:xfrm>
            <a:off x="2238499" y="3713861"/>
            <a:ext cx="4667002" cy="1015663"/>
          </a:xfrm>
          <a:prstGeom prst="rect">
            <a:avLst/>
          </a:prstGeom>
          <a:noFill/>
        </p:spPr>
        <p:txBody>
          <a:bodyPr wrap="square">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（ノアの箱舟）</a:t>
            </a:r>
          </a:p>
        </p:txBody>
      </p:sp>
      <p:sp>
        <p:nvSpPr>
          <p:cNvPr id="2" name="テキスト ボックス 1">
            <a:extLst>
              <a:ext uri="{FF2B5EF4-FFF2-40B4-BE49-F238E27FC236}">
                <a16:creationId xmlns:a16="http://schemas.microsoft.com/office/drawing/2014/main" id="{5C159FEE-4004-4C2A-978E-36665AA4A5ED}"/>
              </a:ext>
            </a:extLst>
          </p:cNvPr>
          <p:cNvSpPr txBox="1"/>
          <p:nvPr/>
        </p:nvSpPr>
        <p:spPr>
          <a:xfrm>
            <a:off x="1043608" y="2374371"/>
            <a:ext cx="5472608"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かみさま　　　　　　　　　しん　　　　　　　　　　　　　　 こうどう</a:t>
            </a:r>
          </a:p>
        </p:txBody>
      </p:sp>
      <p:sp>
        <p:nvSpPr>
          <p:cNvPr id="3" name="テキスト ボックス 2">
            <a:extLst>
              <a:ext uri="{FF2B5EF4-FFF2-40B4-BE49-F238E27FC236}">
                <a16:creationId xmlns:a16="http://schemas.microsoft.com/office/drawing/2014/main" id="{C8565F8B-0893-C8AF-5557-4905ABBFC26C}"/>
              </a:ext>
            </a:extLst>
          </p:cNvPr>
          <p:cNvSpPr txBox="1"/>
          <p:nvPr/>
        </p:nvSpPr>
        <p:spPr>
          <a:xfrm>
            <a:off x="5038111" y="3482808"/>
            <a:ext cx="1256695" cy="369332"/>
          </a:xfrm>
          <a:prstGeom prst="rect">
            <a:avLst/>
          </a:prstGeom>
          <a:noFill/>
        </p:spPr>
        <p:txBody>
          <a:bodyPr wrap="square" rtlCol="0">
            <a:spAutoFit/>
          </a:bodyPr>
          <a:lstStyle/>
          <a:p>
            <a:r>
              <a:rPr lang="ja-JP" altLang="en-US">
                <a:latin typeface="UD デジタル 教科書体 NK-B" panose="02020700000000000000" pitchFamily="18" charset="-128"/>
                <a:ea typeface="UD デジタル 教科書体 NK-B" panose="02020700000000000000" pitchFamily="18" charset="-128"/>
              </a:rPr>
              <a:t>はこぶね</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Tree>
    <p:extLst>
      <p:ext uri="{BB962C8B-B14F-4D97-AF65-F5344CB8AC3E}">
        <p14:creationId xmlns:p14="http://schemas.microsoft.com/office/powerpoint/2010/main" val="814894289"/>
      </p:ext>
    </p:extLst>
  </p:cSld>
  <p:clrMapOvr>
    <a:masterClrMapping/>
  </p:clrMapOvr>
  <p:transition spd="slow" advClick="0">
    <p:diamon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
        <p:nvSpPr>
          <p:cNvPr id="3" name="正方形/長方形 2">
            <a:extLst>
              <a:ext uri="{FF2B5EF4-FFF2-40B4-BE49-F238E27FC236}">
                <a16:creationId xmlns:a16="http://schemas.microsoft.com/office/drawing/2014/main" id="{90A68B76-EC35-9FC2-A0CA-95E47455C67A}"/>
              </a:ext>
            </a:extLst>
          </p:cNvPr>
          <p:cNvSpPr/>
          <p:nvPr/>
        </p:nvSpPr>
        <p:spPr bwMode="auto">
          <a:xfrm>
            <a:off x="-279400" y="-3324"/>
            <a:ext cx="9702798" cy="6861324"/>
          </a:xfrm>
          <a:prstGeom prst="rect">
            <a:avLst/>
          </a:prstGeom>
          <a:solidFill>
            <a:schemeClr val="accent3">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7" name="テキスト ボックス 6">
            <a:extLst>
              <a:ext uri="{FF2B5EF4-FFF2-40B4-BE49-F238E27FC236}">
                <a16:creationId xmlns:a16="http://schemas.microsoft.com/office/drawing/2014/main" id="{7FBA2ECE-AF82-D687-12F4-B4A3FB60F608}"/>
              </a:ext>
            </a:extLst>
          </p:cNvPr>
          <p:cNvSpPr txBox="1"/>
          <p:nvPr/>
        </p:nvSpPr>
        <p:spPr>
          <a:xfrm>
            <a:off x="467543" y="814507"/>
            <a:ext cx="8208912" cy="5003165"/>
          </a:xfrm>
          <a:prstGeom prst="rect">
            <a:avLst/>
          </a:prstGeom>
          <a:noFill/>
        </p:spPr>
        <p:txBody>
          <a:bodyPr wrap="square" rtlCol="0">
            <a:spAutoFit/>
          </a:bodyPr>
          <a:lstStyle/>
          <a:p>
            <a:pPr>
              <a:lnSpc>
                <a:spcPct val="150000"/>
              </a:lnSpc>
            </a:pPr>
            <a:r>
              <a:rPr kumimoji="1" lang="ja-JP" altLang="en-US" sz="36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rPr>
              <a:t>「</a:t>
            </a:r>
            <a:r>
              <a:rPr lang="ja-JP" altLang="en-US" sz="36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rPr>
              <a:t>わたしは あなたがた及び あなたがたの後の子孫と契約をたてる</a:t>
            </a:r>
            <a:r>
              <a:rPr lang="en-US" altLang="ja-JP" sz="36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rPr>
              <a:t>…</a:t>
            </a:r>
            <a:r>
              <a:rPr lang="ja-JP" altLang="en-US" sz="36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rPr>
              <a:t>わたしが あなたがたと たてる契約により、すべての肉なる者は、もはや洪水によって滅ぼされることはなく、また地を滅ぼす洪水は、再び起こらないだろう</a:t>
            </a:r>
            <a:r>
              <a:rPr kumimoji="1" lang="ja-JP" altLang="en-US" sz="3600" dirty="0">
                <a:solidFill>
                  <a:srgbClr val="0000CC"/>
                </a:solidFill>
                <a:effectLst>
                  <a:glow rad="127000">
                    <a:schemeClr val="bg1"/>
                  </a:glow>
                </a:effectLst>
                <a:latin typeface="UD デジタル 教科書体 NK-B" panose="02020700000000000000" pitchFamily="18" charset="-128"/>
                <a:ea typeface="UD デジタル 教科書体 NK-B" panose="02020700000000000000" pitchFamily="18" charset="-128"/>
              </a:rPr>
              <a:t>」</a:t>
            </a:r>
            <a:r>
              <a:rPr kumimoji="1" lang="ja-JP" altLang="en-US" sz="2400" dirty="0">
                <a:solidFill>
                  <a:srgbClr val="0000CC"/>
                </a:solidFill>
                <a:effectLst>
                  <a:glow rad="101600">
                    <a:schemeClr val="bg1">
                      <a:alpha val="60000"/>
                    </a:schemeClr>
                  </a:glow>
                </a:effectLst>
                <a:latin typeface="UD デジタル 教科書体 NK-B" panose="02020700000000000000" pitchFamily="18" charset="-128"/>
                <a:ea typeface="UD デジタル 教科書体 NK-B" panose="02020700000000000000" pitchFamily="18" charset="-128"/>
              </a:rPr>
              <a:t>（創世記</a:t>
            </a:r>
            <a:r>
              <a:rPr lang="en-US" altLang="ja-JP" sz="2400" dirty="0">
                <a:solidFill>
                  <a:srgbClr val="0000CC"/>
                </a:solidFill>
                <a:effectLst>
                  <a:glow rad="101600">
                    <a:schemeClr val="bg1">
                      <a:alpha val="60000"/>
                    </a:schemeClr>
                  </a:glow>
                </a:effectLst>
                <a:latin typeface="UD デジタル 教科書体 NK-B" panose="02020700000000000000" pitchFamily="18" charset="-128"/>
                <a:ea typeface="UD デジタル 教科書体 NK-B" panose="02020700000000000000" pitchFamily="18" charset="-128"/>
              </a:rPr>
              <a:t>9</a:t>
            </a:r>
            <a:r>
              <a:rPr kumimoji="1" lang="ja-JP" altLang="en-US" sz="2400" dirty="0">
                <a:solidFill>
                  <a:srgbClr val="0000CC"/>
                </a:solidFill>
                <a:effectLst>
                  <a:glow rad="101600">
                    <a:schemeClr val="bg1">
                      <a:alpha val="60000"/>
                    </a:schemeClr>
                  </a:glow>
                </a:effectLst>
                <a:latin typeface="UD デジタル 教科書体 NK-B" panose="02020700000000000000" pitchFamily="18" charset="-128"/>
                <a:ea typeface="UD デジタル 教科書体 NK-B" panose="02020700000000000000" pitchFamily="18" charset="-128"/>
              </a:rPr>
              <a:t>章</a:t>
            </a:r>
            <a:r>
              <a:rPr lang="en-US" altLang="ja-JP" sz="2400" dirty="0">
                <a:solidFill>
                  <a:srgbClr val="0000CC"/>
                </a:solidFill>
                <a:effectLst>
                  <a:glow rad="101600">
                    <a:schemeClr val="bg1">
                      <a:alpha val="60000"/>
                    </a:schemeClr>
                  </a:glow>
                </a:effectLst>
                <a:latin typeface="UD デジタル 教科書体 NK-B" panose="02020700000000000000" pitchFamily="18" charset="-128"/>
                <a:ea typeface="UD デジタル 教科書体 NK-B" panose="02020700000000000000" pitchFamily="18" charset="-128"/>
              </a:rPr>
              <a:t>9</a:t>
            </a:r>
            <a:r>
              <a:rPr lang="ja-JP" altLang="en-US" sz="2400" dirty="0">
                <a:solidFill>
                  <a:srgbClr val="0000CC"/>
                </a:solidFill>
                <a:effectLst>
                  <a:glow rad="101600">
                    <a:schemeClr val="bg1">
                      <a:alpha val="60000"/>
                    </a:schemeClr>
                  </a:glow>
                </a:effectLst>
                <a:latin typeface="UD デジタル 教科書体 NK-B" panose="02020700000000000000" pitchFamily="18" charset="-128"/>
                <a:ea typeface="UD デジタル 教科書体 NK-B" panose="02020700000000000000" pitchFamily="18" charset="-128"/>
              </a:rPr>
              <a:t>～</a:t>
            </a:r>
            <a:r>
              <a:rPr lang="en-US" altLang="ja-JP" sz="2400" dirty="0">
                <a:solidFill>
                  <a:srgbClr val="0000CC"/>
                </a:solidFill>
                <a:effectLst>
                  <a:glow rad="101600">
                    <a:schemeClr val="bg1">
                      <a:alpha val="60000"/>
                    </a:schemeClr>
                  </a:glow>
                </a:effectLst>
                <a:latin typeface="UD デジタル 教科書体 NK-B" panose="02020700000000000000" pitchFamily="18" charset="-128"/>
                <a:ea typeface="UD デジタル 教科書体 NK-B" panose="02020700000000000000" pitchFamily="18" charset="-128"/>
              </a:rPr>
              <a:t>11</a:t>
            </a:r>
            <a:r>
              <a:rPr lang="ja-JP" altLang="en-US" sz="2400" dirty="0">
                <a:solidFill>
                  <a:srgbClr val="0000CC"/>
                </a:solidFill>
                <a:effectLst>
                  <a:glow rad="101600">
                    <a:schemeClr val="bg1">
                      <a:alpha val="60000"/>
                    </a:schemeClr>
                  </a:glow>
                </a:effectLst>
                <a:latin typeface="UD デジタル 教科書体 NK-B" panose="02020700000000000000" pitchFamily="18" charset="-128"/>
                <a:ea typeface="UD デジタル 教科書体 NK-B" panose="02020700000000000000" pitchFamily="18" charset="-128"/>
              </a:rPr>
              <a:t>節</a:t>
            </a:r>
            <a:r>
              <a:rPr kumimoji="1" lang="ja-JP" altLang="en-US" sz="2400" dirty="0">
                <a:solidFill>
                  <a:srgbClr val="0000CC"/>
                </a:solidFill>
                <a:effectLst>
                  <a:glow rad="101600">
                    <a:schemeClr val="bg1">
                      <a:alpha val="60000"/>
                    </a:schemeClr>
                  </a:glow>
                </a:effectLst>
                <a:latin typeface="UD デジタル 教科書体 NK-B" panose="02020700000000000000" pitchFamily="18" charset="-128"/>
                <a:ea typeface="UD デジタル 教科書体 NK-B" panose="02020700000000000000" pitchFamily="18" charset="-128"/>
              </a:rPr>
              <a:t>）</a:t>
            </a:r>
            <a:endParaRPr kumimoji="1" lang="ja-JP" altLang="en-US" sz="3600" dirty="0">
              <a:solidFill>
                <a:srgbClr val="0000CC"/>
              </a:solidFill>
              <a:effectLst>
                <a:glow rad="101600">
                  <a:schemeClr val="bg1">
                    <a:alpha val="60000"/>
                  </a:schemeClr>
                </a:glow>
              </a:effectLst>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233841470"/>
      </p:ext>
    </p:extLst>
  </p:cSld>
  <p:clrMapOvr>
    <a:masterClrMapping/>
  </p:clrMapOvr>
  <p:transition spd="slow" advClick="0">
    <p:diamon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Tree>
    <p:extLst>
      <p:ext uri="{BB962C8B-B14F-4D97-AF65-F5344CB8AC3E}">
        <p14:creationId xmlns:p14="http://schemas.microsoft.com/office/powerpoint/2010/main" val="1740338723"/>
      </p:ext>
    </p:extLst>
  </p:cSld>
  <p:clrMapOvr>
    <a:masterClrMapping/>
  </p:clrMapOvr>
  <p:transition spd="slow" advClick="0">
    <p:diamon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651" y="-3324"/>
            <a:ext cx="9701302" cy="6861324"/>
          </a:xfrm>
          <a:prstGeom prst="rect">
            <a:avLst/>
          </a:prstGeom>
        </p:spPr>
      </p:pic>
    </p:spTree>
    <p:extLst>
      <p:ext uri="{BB962C8B-B14F-4D97-AF65-F5344CB8AC3E}">
        <p14:creationId xmlns:p14="http://schemas.microsoft.com/office/powerpoint/2010/main" val="1052002820"/>
      </p:ext>
    </p:extLst>
  </p:cSld>
  <p:clrMapOvr>
    <a:masterClrMapping/>
  </p:clrMapOvr>
  <p:transition spd="slow" advClick="0">
    <p:diamon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651" y="-3324"/>
            <a:ext cx="9701302" cy="6861324"/>
          </a:xfrm>
          <a:prstGeom prst="rect">
            <a:avLst/>
          </a:prstGeom>
        </p:spPr>
      </p:pic>
      <p:sp>
        <p:nvSpPr>
          <p:cNvPr id="3" name="正方形/長方形 2">
            <a:extLst>
              <a:ext uri="{FF2B5EF4-FFF2-40B4-BE49-F238E27FC236}">
                <a16:creationId xmlns:a16="http://schemas.microsoft.com/office/drawing/2014/main" id="{A24517EE-5E25-D653-7F73-E3761E058431}"/>
              </a:ext>
            </a:extLst>
          </p:cNvPr>
          <p:cNvSpPr/>
          <p:nvPr/>
        </p:nvSpPr>
        <p:spPr bwMode="auto">
          <a:xfrm>
            <a:off x="-279400" y="-3324"/>
            <a:ext cx="9702798" cy="6861324"/>
          </a:xfrm>
          <a:prstGeom prst="rect">
            <a:avLst/>
          </a:prstGeom>
          <a:solidFill>
            <a:srgbClr val="606060">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テキスト ボックス 3">
            <a:extLst>
              <a:ext uri="{FF2B5EF4-FFF2-40B4-BE49-F238E27FC236}">
                <a16:creationId xmlns:a16="http://schemas.microsoft.com/office/drawing/2014/main" id="{992590E7-034B-E3E6-ECF5-BA7B5A8818E3}"/>
              </a:ext>
            </a:extLst>
          </p:cNvPr>
          <p:cNvSpPr txBox="1"/>
          <p:nvPr/>
        </p:nvSpPr>
        <p:spPr>
          <a:xfrm>
            <a:off x="467543" y="1484784"/>
            <a:ext cx="8208912" cy="3702167"/>
          </a:xfrm>
          <a:prstGeom prst="rect">
            <a:avLst/>
          </a:prstGeom>
          <a:noFill/>
        </p:spPr>
        <p:txBody>
          <a:bodyPr wrap="square" rtlCol="0">
            <a:spAutoFit/>
          </a:bodyPr>
          <a:lstStyle/>
          <a:p>
            <a:pPr>
              <a:lnSpc>
                <a:spcPct val="150000"/>
              </a:lnSpc>
            </a:pPr>
            <a:r>
              <a:rPr kumimoji="1" lang="ja-JP" altLang="en-US" sz="40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わたしが創造した人を地のおもてからぬぐい去ろう。人も獣も、這うものも、空の鳥までも。私はこれらを造ったことを悔いる　</a:t>
            </a:r>
            <a:r>
              <a:rPr kumimoji="1" lang="ja-JP" altLang="en-US" sz="28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（創世記</a:t>
            </a:r>
            <a:r>
              <a:rPr kumimoji="1" lang="en-US" altLang="ja-JP" sz="28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6</a:t>
            </a:r>
            <a:r>
              <a:rPr kumimoji="1" lang="ja-JP" altLang="en-US" sz="28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章</a:t>
            </a:r>
            <a:r>
              <a:rPr kumimoji="1" lang="en-US" altLang="ja-JP" sz="28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7</a:t>
            </a:r>
            <a:r>
              <a:rPr kumimoji="1" lang="ja-JP" altLang="en-US" sz="28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節）</a:t>
            </a:r>
            <a:endParaRPr kumimoji="1" lang="ja-JP" altLang="en-US" sz="40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609888450"/>
      </p:ext>
    </p:extLst>
  </p:cSld>
  <p:clrMapOvr>
    <a:masterClrMapping/>
  </p:clrMapOvr>
  <p:transition spd="slow" advClick="0">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
        <p:nvSpPr>
          <p:cNvPr id="3" name="角丸四角形 2">
            <a:extLst>
              <a:ext uri="{FF2B5EF4-FFF2-40B4-BE49-F238E27FC236}">
                <a16:creationId xmlns:a16="http://schemas.microsoft.com/office/drawing/2014/main" id="{32DB7A1C-F071-0C47-A270-EE8BDA8C376E}"/>
              </a:ext>
            </a:extLst>
          </p:cNvPr>
          <p:cNvSpPr/>
          <p:nvPr/>
        </p:nvSpPr>
        <p:spPr bwMode="auto">
          <a:xfrm>
            <a:off x="1200221" y="5208567"/>
            <a:ext cx="3456383" cy="1296144"/>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テキスト ボックス 3">
            <a:extLst>
              <a:ext uri="{FF2B5EF4-FFF2-40B4-BE49-F238E27FC236}">
                <a16:creationId xmlns:a16="http://schemas.microsoft.com/office/drawing/2014/main" id="{641401BD-667B-E140-B45D-2ADEDD16A73A}"/>
              </a:ext>
            </a:extLst>
          </p:cNvPr>
          <p:cNvSpPr txBox="1"/>
          <p:nvPr/>
        </p:nvSpPr>
        <p:spPr>
          <a:xfrm>
            <a:off x="1373786" y="5301208"/>
            <a:ext cx="3198214" cy="1323439"/>
          </a:xfrm>
          <a:prstGeom prst="rect">
            <a:avLst/>
          </a:prstGeom>
          <a:noFill/>
        </p:spPr>
        <p:txBody>
          <a:bodyPr wrap="square" rtlCol="0">
            <a:spAutoFit/>
          </a:bodyPr>
          <a:lstStyle/>
          <a:p>
            <a:pPr algn="ctr"/>
            <a:r>
              <a:rPr lang="ja-JP" altLang="en-US" sz="8000" dirty="0">
                <a:solidFill>
                  <a:schemeClr val="bg1"/>
                </a:solidFill>
                <a:latin typeface="UD デジタル 教科書体 NK-B" panose="02020700000000000000" pitchFamily="18" charset="-128"/>
                <a:ea typeface="UD デジタル 教科書体 NK-B" panose="02020700000000000000" pitchFamily="18" charset="-128"/>
              </a:rPr>
              <a:t>ノア</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475909677"/>
      </p:ext>
    </p:extLst>
  </p:cSld>
  <p:clrMapOvr>
    <a:masterClrMapping/>
  </p:clrMapOvr>
  <p:transition spd="slow" advClick="0">
    <p:diamon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2C35855F-D87A-0CB6-6C0C-3F1A8372E4EF}"/>
              </a:ext>
            </a:extLst>
          </p:cNvPr>
          <p:cNvSpPr/>
          <p:nvPr/>
        </p:nvSpPr>
        <p:spPr bwMode="auto">
          <a:xfrm>
            <a:off x="764640" y="2919126"/>
            <a:ext cx="7581821" cy="903055"/>
          </a:xfrm>
          <a:prstGeom prst="roundRect">
            <a:avLst>
              <a:gd name="adj" fmla="val 22091"/>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9" name="正方形/長方形 8">
            <a:extLst>
              <a:ext uri="{FF2B5EF4-FFF2-40B4-BE49-F238E27FC236}">
                <a16:creationId xmlns:a16="http://schemas.microsoft.com/office/drawing/2014/main" id="{47842A4D-9195-18CB-F053-5F317AB8B6AF}"/>
              </a:ext>
            </a:extLst>
          </p:cNvPr>
          <p:cNvSpPr/>
          <p:nvPr/>
        </p:nvSpPr>
        <p:spPr bwMode="auto">
          <a:xfrm>
            <a:off x="0" y="-3324"/>
            <a:ext cx="9144000" cy="2565410"/>
          </a:xfrm>
          <a:prstGeom prst="rect">
            <a:avLst/>
          </a:prstGeom>
          <a:solidFill>
            <a:srgbClr val="606060">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pic>
        <p:nvPicPr>
          <p:cNvPr id="6" name="Picture 2" descr="ノアの方舟のイラスト">
            <a:extLst>
              <a:ext uri="{FF2B5EF4-FFF2-40B4-BE49-F238E27FC236}">
                <a16:creationId xmlns:a16="http://schemas.microsoft.com/office/drawing/2014/main" id="{68F3961C-E63D-ED44-98AC-D77806D7B0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8262" y="3644959"/>
            <a:ext cx="5527473" cy="3075284"/>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651D3816-DC46-4494-6428-4A3C0C3C8A24}"/>
              </a:ext>
            </a:extLst>
          </p:cNvPr>
          <p:cNvSpPr txBox="1"/>
          <p:nvPr/>
        </p:nvSpPr>
        <p:spPr>
          <a:xfrm>
            <a:off x="569597" y="137757"/>
            <a:ext cx="8208912" cy="2241511"/>
          </a:xfrm>
          <a:prstGeom prst="rect">
            <a:avLst/>
          </a:prstGeom>
          <a:noFill/>
        </p:spPr>
        <p:txBody>
          <a:bodyPr wrap="square" rtlCol="0">
            <a:spAutoFit/>
          </a:bodyPr>
          <a:lstStyle/>
          <a:p>
            <a:pPr>
              <a:lnSpc>
                <a:spcPct val="150000"/>
              </a:lnSpc>
            </a:pPr>
            <a:r>
              <a:rPr kumimoji="1" lang="ja-JP" altLang="en-US" sz="32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長さは三百キュビト、幅は五十</a:t>
            </a:r>
            <a:r>
              <a:rPr lang="ja-JP" altLang="en-US" sz="32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キュビト</a:t>
            </a:r>
            <a:r>
              <a:rPr kumimoji="1" lang="ja-JP" altLang="en-US" sz="32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、高さは</a:t>
            </a:r>
            <a:r>
              <a:rPr lang="ja-JP" altLang="en-US" sz="32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三十</a:t>
            </a:r>
            <a:r>
              <a:rPr kumimoji="1" lang="ja-JP" altLang="en-US" sz="32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キュビト・・・一階と二階と三階のある箱舟を造りなさい</a:t>
            </a:r>
            <a:r>
              <a:rPr kumimoji="1" lang="ja-JP" altLang="en-US" sz="24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（創世記</a:t>
            </a:r>
            <a:r>
              <a:rPr kumimoji="1" lang="en-US" altLang="ja-JP" sz="24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6</a:t>
            </a:r>
            <a:r>
              <a:rPr kumimoji="1" lang="ja-JP" altLang="en-US" sz="24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章</a:t>
            </a:r>
            <a:r>
              <a:rPr lang="en-US" altLang="ja-JP" sz="24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15-16</a:t>
            </a:r>
            <a:r>
              <a:rPr lang="ja-JP" altLang="en-US" sz="24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節）</a:t>
            </a:r>
            <a:endParaRPr kumimoji="1" lang="ja-JP" altLang="en-US" sz="40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0A341E3E-32FD-8908-2991-D9C8D8A0BEE3}"/>
              </a:ext>
            </a:extLst>
          </p:cNvPr>
          <p:cNvSpPr txBox="1"/>
          <p:nvPr/>
        </p:nvSpPr>
        <p:spPr>
          <a:xfrm>
            <a:off x="915122" y="3136612"/>
            <a:ext cx="8049366" cy="523220"/>
          </a:xfrm>
          <a:prstGeom prst="rect">
            <a:avLst/>
          </a:prstGeom>
          <a:noFill/>
        </p:spPr>
        <p:txBody>
          <a:bodyPr wrap="square" rtlCol="0">
            <a:spAutoFit/>
          </a:bodyPr>
          <a:lstStyle/>
          <a:p>
            <a:r>
              <a:rPr kumimoji="1" lang="ja-JP" altLang="en-US" sz="2800" b="1" dirty="0">
                <a:latin typeface="メイリオ" panose="020B0604030504040204" pitchFamily="50" charset="-128"/>
                <a:ea typeface="メイリオ" panose="020B0604030504040204" pitchFamily="50" charset="-128"/>
              </a:rPr>
              <a:t>長さ約</a:t>
            </a:r>
            <a:r>
              <a:rPr kumimoji="1" lang="en-US" altLang="ja-JP" sz="2800" b="1" dirty="0">
                <a:latin typeface="メイリオ" panose="020B0604030504040204" pitchFamily="50" charset="-128"/>
                <a:ea typeface="メイリオ" panose="020B0604030504040204" pitchFamily="50" charset="-128"/>
              </a:rPr>
              <a:t>135</a:t>
            </a:r>
            <a:r>
              <a:rPr lang="en-US" altLang="ja-JP" sz="2800" b="1" dirty="0">
                <a:latin typeface="メイリオ" panose="020B0604030504040204" pitchFamily="50" charset="-128"/>
                <a:ea typeface="メイリオ" panose="020B0604030504040204" pitchFamily="50" charset="-128"/>
              </a:rPr>
              <a:t>m</a:t>
            </a:r>
            <a:r>
              <a:rPr lang="ja-JP" altLang="en-US" sz="2800" b="1" dirty="0">
                <a:latin typeface="メイリオ" panose="020B0604030504040204" pitchFamily="50" charset="-128"/>
                <a:ea typeface="メイリオ" panose="020B0604030504040204" pitchFamily="50" charset="-128"/>
              </a:rPr>
              <a:t>、幅約</a:t>
            </a:r>
            <a:r>
              <a:rPr lang="en-US" altLang="ja-JP" sz="2800" b="1" dirty="0">
                <a:latin typeface="メイリオ" panose="020B0604030504040204" pitchFamily="50" charset="-128"/>
                <a:ea typeface="メイリオ" panose="020B0604030504040204" pitchFamily="50" charset="-128"/>
              </a:rPr>
              <a:t>22.5m</a:t>
            </a:r>
            <a:r>
              <a:rPr lang="ja-JP" altLang="en-US" sz="2800" b="1" dirty="0">
                <a:latin typeface="メイリオ" panose="020B0604030504040204" pitchFamily="50" charset="-128"/>
                <a:ea typeface="メイリオ" panose="020B0604030504040204" pitchFamily="50" charset="-128"/>
              </a:rPr>
              <a:t>、</a:t>
            </a:r>
            <a:r>
              <a:rPr kumimoji="1" lang="ja-JP" altLang="en-US" sz="2800" b="1" dirty="0">
                <a:latin typeface="メイリオ" panose="020B0604030504040204" pitchFamily="50" charset="-128"/>
                <a:ea typeface="メイリオ" panose="020B0604030504040204" pitchFamily="50" charset="-128"/>
              </a:rPr>
              <a:t>高さ約</a:t>
            </a:r>
            <a:r>
              <a:rPr kumimoji="1" lang="en-US" altLang="ja-JP" sz="2800" b="1" dirty="0">
                <a:latin typeface="メイリオ" panose="020B0604030504040204" pitchFamily="50" charset="-128"/>
                <a:ea typeface="メイリオ" panose="020B0604030504040204" pitchFamily="50" charset="-128"/>
              </a:rPr>
              <a:t>13.5m</a:t>
            </a:r>
            <a:endParaRPr kumimoji="1" lang="ja-JP" altLang="en-US" sz="28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518063092"/>
      </p:ext>
    </p:extLst>
  </p:cSld>
  <p:clrMapOvr>
    <a:masterClrMapping/>
  </p:clrMapOvr>
  <p:transition spd="slow" advClick="0">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Tree>
    <p:extLst>
      <p:ext uri="{BB962C8B-B14F-4D97-AF65-F5344CB8AC3E}">
        <p14:creationId xmlns:p14="http://schemas.microsoft.com/office/powerpoint/2010/main" val="4175177276"/>
      </p:ext>
    </p:extLst>
  </p:cSld>
  <p:clrMapOvr>
    <a:masterClrMapping/>
  </p:clrMapOvr>
  <p:transition spd="slow" advClick="0">
    <p:diamon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Tree>
    <p:extLst>
      <p:ext uri="{BB962C8B-B14F-4D97-AF65-F5344CB8AC3E}">
        <p14:creationId xmlns:p14="http://schemas.microsoft.com/office/powerpoint/2010/main" val="3779504359"/>
      </p:ext>
    </p:extLst>
  </p:cSld>
  <p:clrMapOvr>
    <a:masterClrMapping/>
  </p:clrMapOvr>
  <p:transition spd="slow" advClick="0">
    <p:diamon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301" y="0"/>
            <a:ext cx="9696602" cy="6858000"/>
          </a:xfrm>
          <a:prstGeom prst="rect">
            <a:avLst/>
          </a:prstGeom>
        </p:spPr>
      </p:pic>
    </p:spTree>
    <p:extLst>
      <p:ext uri="{BB962C8B-B14F-4D97-AF65-F5344CB8AC3E}">
        <p14:creationId xmlns:p14="http://schemas.microsoft.com/office/powerpoint/2010/main" val="2730174124"/>
      </p:ext>
    </p:extLst>
  </p:cSld>
  <p:clrMapOvr>
    <a:masterClrMapping/>
  </p:clrMapOvr>
  <p:transition spd="slow" advClick="0">
    <p:diamon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302" y="0"/>
            <a:ext cx="9698603" cy="6858000"/>
          </a:xfrm>
          <a:prstGeom prst="rect">
            <a:avLst/>
          </a:prstGeom>
        </p:spPr>
      </p:pic>
    </p:spTree>
    <p:extLst>
      <p:ext uri="{BB962C8B-B14F-4D97-AF65-F5344CB8AC3E}">
        <p14:creationId xmlns:p14="http://schemas.microsoft.com/office/powerpoint/2010/main" val="1097515909"/>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0</TotalTime>
  <Words>905</Words>
  <PresentationFormat>画面に合わせる (4:3)</PresentationFormat>
  <Paragraphs>103</Paragraphs>
  <Slides>12</Slides>
  <Notes>12</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12</vt:i4>
      </vt:variant>
    </vt:vector>
  </HeadingPairs>
  <TitlesOfParts>
    <vt:vector size="18" baseType="lpstr">
      <vt:lpstr>メイリオ</vt:lpstr>
      <vt:lpstr>ＭＳ Ｐゴシック</vt:lpstr>
      <vt:lpstr>UD デジタル 教科書体 NK-B</vt:lpstr>
      <vt:lpstr>Arial</vt:lpstr>
      <vt:lpstr>Calibri</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dcterms:created xsi:type="dcterms:W3CDTF">2016-09-06T04:49:53Z</dcterms:created>
  <dcterms:modified xsi:type="dcterms:W3CDTF">2022-09-28T01:15:41Z</dcterms:modified>
</cp:coreProperties>
</file>